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y="5143500" cx="9144000"/>
  <p:notesSz cx="6858000" cy="9144000"/>
  <p:embeddedFontLst>
    <p:embeddedFont>
      <p:font typeface="Roboto"/>
      <p:regular r:id="rId22"/>
      <p:bold r:id="rId23"/>
      <p:italic r:id="rId24"/>
      <p:boldItalic r:id="rId25"/>
    </p:embeddedFont>
    <p:embeddedFont>
      <p:font typeface="Montserrat"/>
      <p:regular r:id="rId26"/>
      <p:bold r:id="rId27"/>
      <p:italic r:id="rId28"/>
      <p:boldItalic r:id="rId29"/>
    </p:embeddedFont>
    <p:embeddedFont>
      <p:font typeface="Fira Sans Light"/>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DEEADCF-598E-4C89-BE42-B8905072738F}">
  <a:tblStyle styleId="{BDEEADCF-598E-4C89-BE42-B8905072738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font" Target="fonts/Roboto-regular.fntdata"/><Relationship Id="rId21" Type="http://schemas.openxmlformats.org/officeDocument/2006/relationships/slide" Target="slides/slide14.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Montserrat-regular.fntdata"/><Relationship Id="rId25" Type="http://schemas.openxmlformats.org/officeDocument/2006/relationships/font" Target="fonts/Roboto-boldItalic.fntdata"/><Relationship Id="rId28" Type="http://schemas.openxmlformats.org/officeDocument/2006/relationships/font" Target="fonts/Montserrat-italic.fntdata"/><Relationship Id="rId27" Type="http://schemas.openxmlformats.org/officeDocument/2006/relationships/font" Target="fonts/Montserrat-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Montserrat-boldItalic.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FiraSansLight-bold.fntdata"/><Relationship Id="rId30" Type="http://schemas.openxmlformats.org/officeDocument/2006/relationships/font" Target="fonts/FiraSansLight-regular.fntdata"/><Relationship Id="rId11" Type="http://schemas.openxmlformats.org/officeDocument/2006/relationships/slide" Target="slides/slide4.xml"/><Relationship Id="rId33" Type="http://schemas.openxmlformats.org/officeDocument/2006/relationships/font" Target="fonts/FiraSansLight-boldItalic.fntdata"/><Relationship Id="rId10" Type="http://schemas.openxmlformats.org/officeDocument/2006/relationships/slide" Target="slides/slide3.xml"/><Relationship Id="rId32" Type="http://schemas.openxmlformats.org/officeDocument/2006/relationships/font" Target="fonts/FiraSansLight-italic.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osmopolitan.com/style-beauty/fashion/g18923532/popular-1990s-fashion-trends/"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a00a41fd96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2a00a41fd96_1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a0928df60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g2a0928df603_0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a00a41fd96_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74151"/>
                </a:solidFill>
                <a:latin typeface="Roboto"/>
                <a:ea typeface="Roboto"/>
                <a:cs typeface="Roboto"/>
                <a:sym typeface="Roboto"/>
              </a:rPr>
              <a:t>Tailor marketing efforts to align with the seasonal fluctuations in leather jacket popularity.</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Highlight the warmth, style, and versatility of leather jackets, emphasizing their suitability for cold weather</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During the summer, emphasize on lighter outerwear.</a:t>
            </a:r>
            <a:endParaRPr sz="1200">
              <a:solidFill>
                <a:srgbClr val="374151"/>
              </a:solidFill>
              <a:latin typeface="Roboto"/>
              <a:ea typeface="Roboto"/>
              <a:cs typeface="Roboto"/>
              <a:sym typeface="Roboto"/>
            </a:endParaRPr>
          </a:p>
        </p:txBody>
      </p:sp>
      <p:sp>
        <p:nvSpPr>
          <p:cNvPr id="257" name="Google Shape;257;g2a00a41fd96_1_1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a00a41fd96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2a00a41fd96_1_1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a0acb8746c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g2a0acb8746c_0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a0acb8746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2a0acb8746c_0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a00a41fd96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g2a00a41fd96_1_8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a08ae2fd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https://www.cosmopolitan.com/style-beauty/fashion/g18923532/popular-1990s-fashion-trends/</a:t>
            </a:r>
            <a:endParaRPr/>
          </a:p>
          <a:p>
            <a:pPr indent="0" lvl="0" marL="0" rtl="0" algn="l">
              <a:spcBef>
                <a:spcPts val="0"/>
              </a:spcBef>
              <a:spcAft>
                <a:spcPts val="0"/>
              </a:spcAft>
              <a:buNone/>
            </a:pPr>
            <a:r>
              <a:t/>
            </a:r>
            <a:endParaRPr/>
          </a:p>
        </p:txBody>
      </p:sp>
      <p:sp>
        <p:nvSpPr>
          <p:cNvPr id="157" name="Google Shape;157;g2a08ae2fdd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a00a41fd96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g2a00a41fd96_1_10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a0acb8746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capture the fashion trend, we believe search volume at google is a good proxy to evaluate the popularity of specific product, so we leverage google trend data and collect monthly data from 2004 to 2023 Nov. </a:t>
            </a:r>
            <a:endParaRPr/>
          </a:p>
          <a:p>
            <a:pPr indent="0" lvl="0" marL="0" rtl="0" algn="l">
              <a:spcBef>
                <a:spcPts val="0"/>
              </a:spcBef>
              <a:spcAft>
                <a:spcPts val="0"/>
              </a:spcAft>
              <a:buNone/>
            </a:pPr>
            <a:r>
              <a:rPr lang="en"/>
              <a:t>The main variable of this study is the search interest. </a:t>
            </a:r>
            <a:endParaRPr/>
          </a:p>
          <a:p>
            <a:pPr indent="0" lvl="0" marL="0" rtl="0" algn="l">
              <a:spcBef>
                <a:spcPts val="0"/>
              </a:spcBef>
              <a:spcAft>
                <a:spcPts val="0"/>
              </a:spcAft>
              <a:buNone/>
            </a:pPr>
            <a:r>
              <a:rPr lang="en"/>
              <a:t>Definition of search interest is the popularity of the search term.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in our example of the leather jacket trend, </a:t>
            </a:r>
            <a:r>
              <a:rPr lang="en"/>
              <a:t>a value of 100 is the peak popularity of the leather jacket. A value of 50 meaning half of the popularity of the search term</a:t>
            </a:r>
            <a:endParaRPr/>
          </a:p>
        </p:txBody>
      </p:sp>
      <p:sp>
        <p:nvSpPr>
          <p:cNvPr id="200" name="Google Shape;200;g2a0acb8746c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a00a41fd96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g2a00a41fd96_1_10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a00a41fd96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g2a00a41fd96_1_1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a0928df60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g2a0928df603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a0928df60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2a0928df603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8" name="Google Shape;58;p1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9" name="Google Shape;59;p1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5"/>
          <p:cNvSpPr txBox="1"/>
          <p:nvPr>
            <p:ph type="ctrTitle"/>
          </p:nvPr>
        </p:nvSpPr>
        <p:spPr>
          <a:xfrm>
            <a:off x="342900" y="1065213"/>
            <a:ext cx="3886200" cy="735013"/>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2" name="Google Shape;62;p15"/>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63" name="Google Shape;63;p15"/>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4" name="Google Shape;64;p15"/>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5" name="Google Shape;65;p15"/>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6"/>
          <p:cNvSpPr txBox="1"/>
          <p:nvPr>
            <p:ph type="title"/>
          </p:nvPr>
        </p:nvSpPr>
        <p:spPr>
          <a:xfrm>
            <a:off x="228600" y="137325"/>
            <a:ext cx="48819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8" name="Google Shape;68;p16"/>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69" name="Google Shape;69;p1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0" name="Google Shape;70;p1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1" name="Google Shape;71;p1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361156" y="2203450"/>
            <a:ext cx="3886200" cy="681038"/>
          </a:xfrm>
          <a:prstGeom prst="rect">
            <a:avLst/>
          </a:prstGeom>
          <a:noFill/>
          <a:ln>
            <a:noFill/>
          </a:ln>
        </p:spPr>
        <p:txBody>
          <a:bodyPr anchorCtr="0" anchor="t" bIns="22850" lIns="45725" spcFirstLastPara="1" rIns="45725" wrap="square" tIns="22850">
            <a:normAutofit/>
          </a:bodyPr>
          <a:lstStyle>
            <a:lvl1pPr lvl="0" algn="l">
              <a:spcBef>
                <a:spcPts val="0"/>
              </a:spcBef>
              <a:spcAft>
                <a:spcPts val="0"/>
              </a:spcAft>
              <a:buClr>
                <a:schemeClr val="dk1"/>
              </a:buClr>
              <a:buSzPts val="2000"/>
              <a:buFont typeface="Calibri"/>
              <a:buNone/>
              <a:defRPr b="1" sz="2000"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4" name="Google Shape;74;p17"/>
          <p:cNvSpPr txBox="1"/>
          <p:nvPr>
            <p:ph idx="1" type="body"/>
          </p:nvPr>
        </p:nvSpPr>
        <p:spPr>
          <a:xfrm>
            <a:off x="361156" y="1453357"/>
            <a:ext cx="3886200" cy="750094"/>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rgbClr val="888888"/>
              </a:buClr>
              <a:buSzPts val="1000"/>
              <a:buNone/>
              <a:defRPr sz="1000">
                <a:solidFill>
                  <a:srgbClr val="888888"/>
                </a:solidFill>
              </a:defRPr>
            </a:lvl1pPr>
            <a:lvl2pPr indent="-228600" lvl="1" marL="914400" algn="l">
              <a:spcBef>
                <a:spcPts val="200"/>
              </a:spcBef>
              <a:spcAft>
                <a:spcPts val="0"/>
              </a:spcAft>
              <a:buClr>
                <a:srgbClr val="888888"/>
              </a:buClr>
              <a:buSzPts val="900"/>
              <a:buNone/>
              <a:defRPr sz="900">
                <a:solidFill>
                  <a:srgbClr val="888888"/>
                </a:solidFill>
              </a:defRPr>
            </a:lvl2pPr>
            <a:lvl3pPr indent="-228600" lvl="2" marL="1371600" algn="l">
              <a:spcBef>
                <a:spcPts val="200"/>
              </a:spcBef>
              <a:spcAft>
                <a:spcPts val="0"/>
              </a:spcAft>
              <a:buClr>
                <a:srgbClr val="888888"/>
              </a:buClr>
              <a:buSzPts val="800"/>
              <a:buNone/>
              <a:defRPr sz="800">
                <a:solidFill>
                  <a:srgbClr val="888888"/>
                </a:solidFill>
              </a:defRPr>
            </a:lvl3pPr>
            <a:lvl4pPr indent="-228600" lvl="3" marL="1828800" algn="l">
              <a:spcBef>
                <a:spcPts val="100"/>
              </a:spcBef>
              <a:spcAft>
                <a:spcPts val="0"/>
              </a:spcAft>
              <a:buClr>
                <a:srgbClr val="888888"/>
              </a:buClr>
              <a:buSzPts val="700"/>
              <a:buNone/>
              <a:defRPr sz="700">
                <a:solidFill>
                  <a:srgbClr val="888888"/>
                </a:solidFill>
              </a:defRPr>
            </a:lvl4pPr>
            <a:lvl5pPr indent="-228600" lvl="4" marL="2286000" algn="l">
              <a:spcBef>
                <a:spcPts val="100"/>
              </a:spcBef>
              <a:spcAft>
                <a:spcPts val="0"/>
              </a:spcAft>
              <a:buClr>
                <a:srgbClr val="888888"/>
              </a:buClr>
              <a:buSzPts val="700"/>
              <a:buNone/>
              <a:defRPr sz="700">
                <a:solidFill>
                  <a:srgbClr val="888888"/>
                </a:solidFill>
              </a:defRPr>
            </a:lvl5pPr>
            <a:lvl6pPr indent="-228600" lvl="5" marL="2743200" algn="l">
              <a:spcBef>
                <a:spcPts val="100"/>
              </a:spcBef>
              <a:spcAft>
                <a:spcPts val="0"/>
              </a:spcAft>
              <a:buClr>
                <a:srgbClr val="888888"/>
              </a:buClr>
              <a:buSzPts val="700"/>
              <a:buNone/>
              <a:defRPr sz="700">
                <a:solidFill>
                  <a:srgbClr val="888888"/>
                </a:solidFill>
              </a:defRPr>
            </a:lvl6pPr>
            <a:lvl7pPr indent="-228600" lvl="6" marL="3200400" algn="l">
              <a:spcBef>
                <a:spcPts val="100"/>
              </a:spcBef>
              <a:spcAft>
                <a:spcPts val="0"/>
              </a:spcAft>
              <a:buClr>
                <a:srgbClr val="888888"/>
              </a:buClr>
              <a:buSzPts val="700"/>
              <a:buNone/>
              <a:defRPr sz="700">
                <a:solidFill>
                  <a:srgbClr val="888888"/>
                </a:solidFill>
              </a:defRPr>
            </a:lvl7pPr>
            <a:lvl8pPr indent="-228600" lvl="7" marL="3657600" algn="l">
              <a:spcBef>
                <a:spcPts val="100"/>
              </a:spcBef>
              <a:spcAft>
                <a:spcPts val="0"/>
              </a:spcAft>
              <a:buClr>
                <a:srgbClr val="888888"/>
              </a:buClr>
              <a:buSzPts val="700"/>
              <a:buNone/>
              <a:defRPr sz="700">
                <a:solidFill>
                  <a:srgbClr val="888888"/>
                </a:solidFill>
              </a:defRPr>
            </a:lvl8pPr>
            <a:lvl9pPr indent="-228600" lvl="8" marL="4114800" algn="l">
              <a:spcBef>
                <a:spcPts val="100"/>
              </a:spcBef>
              <a:spcAft>
                <a:spcPts val="0"/>
              </a:spcAft>
              <a:buClr>
                <a:srgbClr val="888888"/>
              </a:buClr>
              <a:buSzPts val="700"/>
              <a:buNone/>
              <a:defRPr sz="700">
                <a:solidFill>
                  <a:srgbClr val="888888"/>
                </a:solidFill>
              </a:defRPr>
            </a:lvl9pPr>
          </a:lstStyle>
          <a:p/>
        </p:txBody>
      </p:sp>
      <p:sp>
        <p:nvSpPr>
          <p:cNvPr id="75" name="Google Shape;75;p1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6" name="Google Shape;76;p1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 name="Google Shape;77;p1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228600" y="137325"/>
            <a:ext cx="48819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0" name="Google Shape;80;p18"/>
          <p:cNvSpPr txBox="1"/>
          <p:nvPr>
            <p:ph idx="1" type="body"/>
          </p:nvPr>
        </p:nvSpPr>
        <p:spPr>
          <a:xfrm>
            <a:off x="2286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1" name="Google Shape;81;p18"/>
          <p:cNvSpPr txBox="1"/>
          <p:nvPr>
            <p:ph idx="2" type="body"/>
          </p:nvPr>
        </p:nvSpPr>
        <p:spPr>
          <a:xfrm>
            <a:off x="23241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2" name="Google Shape;82;p18"/>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3" name="Google Shape;83;p18"/>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4" name="Google Shape;84;p18"/>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228600" y="137325"/>
            <a:ext cx="48819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7" name="Google Shape;87;p19"/>
          <p:cNvSpPr txBox="1"/>
          <p:nvPr>
            <p:ph idx="1" type="body"/>
          </p:nvPr>
        </p:nvSpPr>
        <p:spPr>
          <a:xfrm>
            <a:off x="228600" y="767556"/>
            <a:ext cx="2020094"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88" name="Google Shape;88;p19"/>
          <p:cNvSpPr txBox="1"/>
          <p:nvPr>
            <p:ph idx="2" type="body"/>
          </p:nvPr>
        </p:nvSpPr>
        <p:spPr>
          <a:xfrm>
            <a:off x="228600" y="1087438"/>
            <a:ext cx="2020094"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89" name="Google Shape;89;p19"/>
          <p:cNvSpPr txBox="1"/>
          <p:nvPr>
            <p:ph idx="3" type="body"/>
          </p:nvPr>
        </p:nvSpPr>
        <p:spPr>
          <a:xfrm>
            <a:off x="2322513" y="767556"/>
            <a:ext cx="2020888"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90" name="Google Shape;90;p19"/>
          <p:cNvSpPr txBox="1"/>
          <p:nvPr>
            <p:ph idx="4" type="body"/>
          </p:nvPr>
        </p:nvSpPr>
        <p:spPr>
          <a:xfrm>
            <a:off x="2322513" y="1087438"/>
            <a:ext cx="2020888"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91" name="Google Shape;91;p19"/>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2" name="Google Shape;92;p19"/>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3" name="Google Shape;93;p19"/>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228600" y="137325"/>
            <a:ext cx="48819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96" name="Google Shape;96;p20"/>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7" name="Google Shape;97;p20"/>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8" name="Google Shape;98;p20"/>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228600" y="136525"/>
            <a:ext cx="1504157" cy="581025"/>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1" name="Google Shape;101;p21"/>
          <p:cNvSpPr txBox="1"/>
          <p:nvPr>
            <p:ph idx="1" type="body"/>
          </p:nvPr>
        </p:nvSpPr>
        <p:spPr>
          <a:xfrm>
            <a:off x="1787525" y="136525"/>
            <a:ext cx="2555875" cy="2926557"/>
          </a:xfrm>
          <a:prstGeom prst="rect">
            <a:avLst/>
          </a:prstGeom>
          <a:noFill/>
          <a:ln>
            <a:noFill/>
          </a:ln>
        </p:spPr>
        <p:txBody>
          <a:bodyPr anchorCtr="0" anchor="t" bIns="22850" lIns="45725" spcFirstLastPara="1" rIns="45725" wrap="square" tIns="22850">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2100" lvl="3" marL="1828800" algn="l">
              <a:spcBef>
                <a:spcPts val="2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102" name="Google Shape;102;p21"/>
          <p:cNvSpPr txBox="1"/>
          <p:nvPr>
            <p:ph idx="2" type="body"/>
          </p:nvPr>
        </p:nvSpPr>
        <p:spPr>
          <a:xfrm>
            <a:off x="228600" y="717550"/>
            <a:ext cx="1504157" cy="2345532"/>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03" name="Google Shape;103;p2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4" name="Google Shape;104;p2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5" name="Google Shape;105;p2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896144" y="2400300"/>
            <a:ext cx="2743200" cy="283369"/>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8" name="Google Shape;108;p22"/>
          <p:cNvSpPr/>
          <p:nvPr>
            <p:ph idx="2" type="pic"/>
          </p:nvPr>
        </p:nvSpPr>
        <p:spPr>
          <a:xfrm>
            <a:off x="896144" y="306388"/>
            <a:ext cx="2743200" cy="2057400"/>
          </a:xfrm>
          <a:prstGeom prst="rect">
            <a:avLst/>
          </a:prstGeom>
          <a:noFill/>
          <a:ln>
            <a:noFill/>
          </a:ln>
        </p:spPr>
      </p:sp>
      <p:sp>
        <p:nvSpPr>
          <p:cNvPr id="109" name="Google Shape;109;p22"/>
          <p:cNvSpPr txBox="1"/>
          <p:nvPr>
            <p:ph idx="1" type="body"/>
          </p:nvPr>
        </p:nvSpPr>
        <p:spPr>
          <a:xfrm>
            <a:off x="896144" y="2683669"/>
            <a:ext cx="2743200" cy="402431"/>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10" name="Google Shape;110;p2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1" name="Google Shape;111;p2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2" name="Google Shape;112;p2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228600" y="137325"/>
            <a:ext cx="48819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15" name="Google Shape;115;p23"/>
          <p:cNvSpPr txBox="1"/>
          <p:nvPr>
            <p:ph idx="1" type="body"/>
          </p:nvPr>
        </p:nvSpPr>
        <p:spPr>
          <a:xfrm rot="5400000">
            <a:off x="1154509" y="-125809"/>
            <a:ext cx="2262982" cy="41148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16" name="Google Shape;116;p2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7" name="Google Shape;117;p2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8" name="Google Shape;118;p2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2366169" y="1085850"/>
            <a:ext cx="2925763" cy="10287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21" name="Google Shape;121;p24"/>
          <p:cNvSpPr txBox="1"/>
          <p:nvPr>
            <p:ph idx="1" type="body"/>
          </p:nvPr>
        </p:nvSpPr>
        <p:spPr>
          <a:xfrm rot="5400000">
            <a:off x="270669" y="95250"/>
            <a:ext cx="2925763" cy="3009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22" name="Google Shape;122;p2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3" name="Google Shape;123;p2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4" name="Google Shape;124;p2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28600" y="137325"/>
            <a:ext cx="4881900" cy="571500"/>
          </a:xfrm>
          <a:prstGeom prst="rect">
            <a:avLst/>
          </a:prstGeom>
          <a:noFill/>
          <a:ln>
            <a:noFill/>
          </a:ln>
        </p:spPr>
        <p:txBody>
          <a:bodyPr anchorCtr="0" anchor="ctr" bIns="22850" lIns="45725" spcFirstLastPara="1" rIns="45725" wrap="square" tIns="22850">
            <a:normAutofit/>
          </a:bodyPr>
          <a:lstStyle>
            <a:lvl1pPr lvl="0" marR="0" rtl="0" algn="ctr">
              <a:spcBef>
                <a:spcPts val="0"/>
              </a:spcBef>
              <a:spcAft>
                <a:spcPts val="0"/>
              </a:spcAft>
              <a:buClr>
                <a:schemeClr val="dk1"/>
              </a:buClr>
              <a:buSzPts val="2200"/>
              <a:buFont typeface="Montserrat"/>
              <a:buNone/>
              <a:defRPr b="1" i="0" sz="2200" u="none" cap="none" strike="noStrike">
                <a:solidFill>
                  <a:schemeClr val="dk1"/>
                </a:solidFill>
                <a:latin typeface="Montserrat"/>
                <a:ea typeface="Montserrat"/>
                <a:cs typeface="Montserrat"/>
                <a:sym typeface="Montserrat"/>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52" name="Google Shape;52;p13"/>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330200" lvl="0" marL="457200" marR="0" rtl="0" algn="l">
              <a:spcBef>
                <a:spcPts val="300"/>
              </a:spcBef>
              <a:spcAft>
                <a:spcPts val="0"/>
              </a:spcAft>
              <a:buClr>
                <a:schemeClr val="dk1"/>
              </a:buClr>
              <a:buSzPts val="1600"/>
              <a:buFont typeface="Montserrat"/>
              <a:buChar char="•"/>
              <a:defRPr i="0" sz="1600" u="none" cap="none" strike="noStrike">
                <a:solidFill>
                  <a:schemeClr val="dk1"/>
                </a:solidFill>
                <a:latin typeface="Montserrat"/>
                <a:ea typeface="Montserrat"/>
                <a:cs typeface="Montserrat"/>
                <a:sym typeface="Montserrat"/>
              </a:defRPr>
            </a:lvl1pPr>
            <a:lvl2pPr indent="-317500" lvl="1" marL="914400" marR="0" rtl="0" algn="l">
              <a:spcBef>
                <a:spcPts val="300"/>
              </a:spcBef>
              <a:spcAft>
                <a:spcPts val="0"/>
              </a:spcAft>
              <a:buClr>
                <a:schemeClr val="dk1"/>
              </a:buClr>
              <a:buSzPts val="1400"/>
              <a:buFont typeface="Montserrat"/>
              <a:buChar char="–"/>
              <a:defRPr i="0" sz="1400" u="none" cap="none" strike="noStrike">
                <a:solidFill>
                  <a:schemeClr val="dk1"/>
                </a:solidFill>
                <a:latin typeface="Montserrat"/>
                <a:ea typeface="Montserrat"/>
                <a:cs typeface="Montserrat"/>
                <a:sym typeface="Montserrat"/>
              </a:defRPr>
            </a:lvl2pPr>
            <a:lvl3pPr indent="-304800" lvl="2" marL="1371600" marR="0" rtl="0" algn="l">
              <a:spcBef>
                <a:spcPts val="200"/>
              </a:spcBef>
              <a:spcAft>
                <a:spcPts val="0"/>
              </a:spcAft>
              <a:buClr>
                <a:schemeClr val="dk1"/>
              </a:buClr>
              <a:buSzPts val="1200"/>
              <a:buFont typeface="Montserrat"/>
              <a:buChar char="•"/>
              <a:defRPr i="0" sz="1200" u="none" cap="none" strike="noStrike">
                <a:solidFill>
                  <a:schemeClr val="dk1"/>
                </a:solidFill>
                <a:latin typeface="Montserrat"/>
                <a:ea typeface="Montserrat"/>
                <a:cs typeface="Montserrat"/>
                <a:sym typeface="Montserrat"/>
              </a:defRPr>
            </a:lvl3pPr>
            <a:lvl4pPr indent="-292100" lvl="3" marL="1828800" marR="0" rtl="0" algn="l">
              <a:spcBef>
                <a:spcPts val="200"/>
              </a:spcBef>
              <a:spcAft>
                <a:spcPts val="0"/>
              </a:spcAft>
              <a:buClr>
                <a:schemeClr val="dk1"/>
              </a:buClr>
              <a:buSzPts val="1000"/>
              <a:buFont typeface="Montserrat"/>
              <a:buChar char="–"/>
              <a:defRPr i="0" sz="1000" u="none" cap="none" strike="noStrike">
                <a:solidFill>
                  <a:schemeClr val="dk1"/>
                </a:solidFill>
                <a:latin typeface="Montserrat"/>
                <a:ea typeface="Montserrat"/>
                <a:cs typeface="Montserrat"/>
                <a:sym typeface="Montserrat"/>
              </a:defRPr>
            </a:lvl4pPr>
            <a:lvl5pPr indent="-292100" lvl="4" marL="2286000" marR="0" rtl="0" algn="l">
              <a:spcBef>
                <a:spcPts val="200"/>
              </a:spcBef>
              <a:spcAft>
                <a:spcPts val="0"/>
              </a:spcAft>
              <a:buClr>
                <a:schemeClr val="dk1"/>
              </a:buClr>
              <a:buSzPts val="1000"/>
              <a:buFont typeface="Montserrat"/>
              <a:buChar char="»"/>
              <a:defRPr i="0" sz="1000" u="none" cap="none" strike="noStrike">
                <a:solidFill>
                  <a:schemeClr val="dk1"/>
                </a:solidFill>
                <a:latin typeface="Montserrat"/>
                <a:ea typeface="Montserrat"/>
                <a:cs typeface="Montserrat"/>
                <a:sym typeface="Montserrat"/>
              </a:defRPr>
            </a:lvl5pPr>
            <a:lvl6pPr indent="-292100" lvl="5" marL="2743200" marR="0" rtl="0" algn="l">
              <a:spcBef>
                <a:spcPts val="200"/>
              </a:spcBef>
              <a:spcAft>
                <a:spcPts val="0"/>
              </a:spcAft>
              <a:buClr>
                <a:schemeClr val="dk1"/>
              </a:buClr>
              <a:buSzPts val="1000"/>
              <a:buFont typeface="Montserrat"/>
              <a:buChar char="•"/>
              <a:defRPr i="0" sz="1000" u="none" cap="none" strike="noStrike">
                <a:solidFill>
                  <a:schemeClr val="dk1"/>
                </a:solidFill>
                <a:latin typeface="Montserrat"/>
                <a:ea typeface="Montserrat"/>
                <a:cs typeface="Montserrat"/>
                <a:sym typeface="Montserrat"/>
              </a:defRPr>
            </a:lvl6pPr>
            <a:lvl7pPr indent="-292100" lvl="6" marL="3200400" marR="0" rtl="0" algn="l">
              <a:spcBef>
                <a:spcPts val="200"/>
              </a:spcBef>
              <a:spcAft>
                <a:spcPts val="0"/>
              </a:spcAft>
              <a:buClr>
                <a:schemeClr val="dk1"/>
              </a:buClr>
              <a:buSzPts val="1000"/>
              <a:buFont typeface="Montserrat"/>
              <a:buChar char="•"/>
              <a:defRPr i="0" sz="1000" u="none" cap="none" strike="noStrike">
                <a:solidFill>
                  <a:schemeClr val="dk1"/>
                </a:solidFill>
                <a:latin typeface="Montserrat"/>
                <a:ea typeface="Montserrat"/>
                <a:cs typeface="Montserrat"/>
                <a:sym typeface="Montserrat"/>
              </a:defRPr>
            </a:lvl7pPr>
            <a:lvl8pPr indent="-292100" lvl="7" marL="3657600" marR="0" rtl="0" algn="l">
              <a:spcBef>
                <a:spcPts val="200"/>
              </a:spcBef>
              <a:spcAft>
                <a:spcPts val="0"/>
              </a:spcAft>
              <a:buClr>
                <a:schemeClr val="dk1"/>
              </a:buClr>
              <a:buSzPts val="1000"/>
              <a:buFont typeface="Montserrat"/>
              <a:buChar char="•"/>
              <a:defRPr i="0" sz="1000" u="none" cap="none" strike="noStrike">
                <a:solidFill>
                  <a:schemeClr val="dk1"/>
                </a:solidFill>
                <a:latin typeface="Montserrat"/>
                <a:ea typeface="Montserrat"/>
                <a:cs typeface="Montserrat"/>
                <a:sym typeface="Montserrat"/>
              </a:defRPr>
            </a:lvl8pPr>
            <a:lvl9pPr indent="-292100" lvl="8" marL="4114800" marR="0" rtl="0" algn="l">
              <a:spcBef>
                <a:spcPts val="200"/>
              </a:spcBef>
              <a:spcAft>
                <a:spcPts val="0"/>
              </a:spcAft>
              <a:buClr>
                <a:schemeClr val="dk1"/>
              </a:buClr>
              <a:buSzPts val="1000"/>
              <a:buFont typeface="Montserrat"/>
              <a:buChar char="•"/>
              <a:defRPr i="0" sz="1000" u="none" cap="none" strike="noStrike">
                <a:solidFill>
                  <a:schemeClr val="dk1"/>
                </a:solidFill>
                <a:latin typeface="Montserrat"/>
                <a:ea typeface="Montserrat"/>
                <a:cs typeface="Montserrat"/>
                <a:sym typeface="Montserrat"/>
              </a:defRPr>
            </a:lvl9pPr>
          </a:lstStyle>
          <a:p/>
        </p:txBody>
      </p:sp>
      <p:sp>
        <p:nvSpPr>
          <p:cNvPr id="53" name="Google Shape;53;p1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6.jpg"/><Relationship Id="rId4" Type="http://schemas.openxmlformats.org/officeDocument/2006/relationships/image" Target="../media/image9.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4.jpg"/><Relationship Id="rId5" Type="http://schemas.openxmlformats.org/officeDocument/2006/relationships/image" Target="../media/image5.jpg"/><Relationship Id="rId6" Type="http://schemas.openxmlformats.org/officeDocument/2006/relationships/image" Target="../media/image2.jpg"/><Relationship Id="rId7" Type="http://schemas.openxmlformats.org/officeDocument/2006/relationships/image" Target="../media/image1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hyperlink" Target="https://trends.google.com/trends/explore?q=leather%20jacket&amp;date=now%201-d&amp;geo=US&amp;hl=en"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4F1"/>
        </a:solidFill>
      </p:bgPr>
    </p:bg>
    <p:spTree>
      <p:nvGrpSpPr>
        <p:cNvPr id="128" name="Shape 128"/>
        <p:cNvGrpSpPr/>
        <p:nvPr/>
      </p:nvGrpSpPr>
      <p:grpSpPr>
        <a:xfrm>
          <a:off x="0" y="0"/>
          <a:ext cx="0" cy="0"/>
          <a:chOff x="0" y="0"/>
          <a:chExt cx="0" cy="0"/>
        </a:xfrm>
      </p:grpSpPr>
      <p:pic>
        <p:nvPicPr>
          <p:cNvPr id="129" name="Google Shape;129;p25"/>
          <p:cNvPicPr preferRelativeResize="0"/>
          <p:nvPr/>
        </p:nvPicPr>
        <p:blipFill rotWithShape="1">
          <a:blip r:embed="rId3">
            <a:alphaModFix/>
          </a:blip>
          <a:srcRect b="0" l="0" r="0" t="13657"/>
          <a:stretch/>
        </p:blipFill>
        <p:spPr>
          <a:xfrm>
            <a:off x="5968861" y="514350"/>
            <a:ext cx="3175139" cy="4114800"/>
          </a:xfrm>
          <a:prstGeom prst="rect">
            <a:avLst/>
          </a:prstGeom>
          <a:noFill/>
          <a:ln>
            <a:noFill/>
          </a:ln>
        </p:spPr>
      </p:pic>
      <p:sp>
        <p:nvSpPr>
          <p:cNvPr id="130" name="Google Shape;130;p25"/>
          <p:cNvSpPr txBox="1"/>
          <p:nvPr/>
        </p:nvSpPr>
        <p:spPr>
          <a:xfrm>
            <a:off x="516429" y="3638550"/>
            <a:ext cx="1391400" cy="913500"/>
          </a:xfrm>
          <a:prstGeom prst="rect">
            <a:avLst/>
          </a:prstGeom>
          <a:noFill/>
          <a:ln>
            <a:noFill/>
          </a:ln>
        </p:spPr>
        <p:txBody>
          <a:bodyPr anchorCtr="0" anchor="t" bIns="0" lIns="0" spcFirstLastPara="1" rIns="0" wrap="square" tIns="0">
            <a:spAutoFit/>
          </a:bodyPr>
          <a:lstStyle/>
          <a:p>
            <a:pPr indent="0" lvl="0" marL="0" marR="0" rtl="0" algn="just">
              <a:lnSpc>
                <a:spcPct val="139666"/>
              </a:lnSpc>
              <a:spcBef>
                <a:spcPts val="0"/>
              </a:spcBef>
              <a:spcAft>
                <a:spcPts val="0"/>
              </a:spcAft>
              <a:buNone/>
            </a:pPr>
            <a:r>
              <a:rPr b="1" i="0" lang="en" sz="900" u="none" cap="none" strike="noStrike">
                <a:solidFill>
                  <a:srgbClr val="000000"/>
                </a:solidFill>
                <a:latin typeface="Calibri"/>
                <a:ea typeface="Calibri"/>
                <a:cs typeface="Calibri"/>
                <a:sym typeface="Calibri"/>
              </a:rPr>
              <a:t>Team 12</a:t>
            </a:r>
            <a:endParaRPr sz="700">
              <a:latin typeface="Calibri"/>
              <a:ea typeface="Calibri"/>
              <a:cs typeface="Calibri"/>
              <a:sym typeface="Calibri"/>
            </a:endParaRPr>
          </a:p>
          <a:p>
            <a:pPr indent="0" lvl="0" marL="0" marR="0" rtl="0" algn="just">
              <a:lnSpc>
                <a:spcPct val="139666"/>
              </a:lnSpc>
              <a:spcBef>
                <a:spcPts val="0"/>
              </a:spcBef>
              <a:spcAft>
                <a:spcPts val="0"/>
              </a:spcAft>
              <a:buNone/>
            </a:pPr>
            <a:r>
              <a:rPr i="0" lang="en" sz="900" u="none" cap="none" strike="noStrike">
                <a:solidFill>
                  <a:srgbClr val="000000"/>
                </a:solidFill>
                <a:latin typeface="Calibri"/>
                <a:ea typeface="Calibri"/>
                <a:cs typeface="Calibri"/>
                <a:sym typeface="Calibri"/>
              </a:rPr>
              <a:t>Jiaying (Grace) Zheng</a:t>
            </a:r>
            <a:endParaRPr sz="700">
              <a:latin typeface="Calibri"/>
              <a:ea typeface="Calibri"/>
              <a:cs typeface="Calibri"/>
              <a:sym typeface="Calibri"/>
            </a:endParaRPr>
          </a:p>
          <a:p>
            <a:pPr indent="0" lvl="0" marL="0" marR="0" rtl="0" algn="just">
              <a:lnSpc>
                <a:spcPct val="140055"/>
              </a:lnSpc>
              <a:spcBef>
                <a:spcPts val="0"/>
              </a:spcBef>
              <a:spcAft>
                <a:spcPts val="0"/>
              </a:spcAft>
              <a:buNone/>
            </a:pPr>
            <a:r>
              <a:rPr i="0" lang="en" sz="900" u="none" cap="none" strike="noStrike">
                <a:solidFill>
                  <a:srgbClr val="000000"/>
                </a:solidFill>
                <a:latin typeface="Calibri"/>
                <a:ea typeface="Calibri"/>
                <a:cs typeface="Calibri"/>
                <a:sym typeface="Calibri"/>
              </a:rPr>
              <a:t>Hazel Huang</a:t>
            </a:r>
            <a:endParaRPr sz="700">
              <a:latin typeface="Calibri"/>
              <a:ea typeface="Calibri"/>
              <a:cs typeface="Calibri"/>
              <a:sym typeface="Calibri"/>
            </a:endParaRPr>
          </a:p>
          <a:p>
            <a:pPr indent="0" lvl="0" marL="0" marR="0" rtl="0" algn="just">
              <a:lnSpc>
                <a:spcPct val="140055"/>
              </a:lnSpc>
              <a:spcBef>
                <a:spcPts val="0"/>
              </a:spcBef>
              <a:spcAft>
                <a:spcPts val="0"/>
              </a:spcAft>
              <a:buNone/>
            </a:pPr>
            <a:r>
              <a:rPr lang="en" sz="900">
                <a:latin typeface="Calibri"/>
                <a:ea typeface="Calibri"/>
                <a:cs typeface="Calibri"/>
                <a:sym typeface="Calibri"/>
              </a:rPr>
              <a:t>Shuhan(</a:t>
            </a:r>
            <a:r>
              <a:rPr i="0" lang="en" sz="900" u="none" cap="none" strike="noStrike">
                <a:solidFill>
                  <a:srgbClr val="000000"/>
                </a:solidFill>
                <a:latin typeface="Calibri"/>
                <a:ea typeface="Calibri"/>
                <a:cs typeface="Calibri"/>
                <a:sym typeface="Calibri"/>
              </a:rPr>
              <a:t>Judy) Wang</a:t>
            </a:r>
            <a:endParaRPr sz="700">
              <a:latin typeface="Calibri"/>
              <a:ea typeface="Calibri"/>
              <a:cs typeface="Calibri"/>
              <a:sym typeface="Calibri"/>
            </a:endParaRPr>
          </a:p>
          <a:p>
            <a:pPr indent="0" lvl="0" marL="0" marR="0" rtl="0" algn="just">
              <a:lnSpc>
                <a:spcPct val="140055"/>
              </a:lnSpc>
              <a:spcBef>
                <a:spcPts val="0"/>
              </a:spcBef>
              <a:spcAft>
                <a:spcPts val="0"/>
              </a:spcAft>
              <a:buNone/>
            </a:pPr>
            <a:r>
              <a:rPr i="0" lang="en" sz="900" u="none" cap="none" strike="noStrike">
                <a:solidFill>
                  <a:srgbClr val="000000"/>
                </a:solidFill>
                <a:latin typeface="Calibri"/>
                <a:ea typeface="Calibri"/>
                <a:cs typeface="Calibri"/>
                <a:sym typeface="Calibri"/>
              </a:rPr>
              <a:t>Yu-Ning Yu</a:t>
            </a:r>
            <a:endParaRPr sz="700">
              <a:latin typeface="Calibri"/>
              <a:ea typeface="Calibri"/>
              <a:cs typeface="Calibri"/>
              <a:sym typeface="Calibri"/>
            </a:endParaRPr>
          </a:p>
        </p:txBody>
      </p:sp>
      <p:sp>
        <p:nvSpPr>
          <p:cNvPr id="131" name="Google Shape;131;p25"/>
          <p:cNvSpPr txBox="1"/>
          <p:nvPr/>
        </p:nvSpPr>
        <p:spPr>
          <a:xfrm>
            <a:off x="513658" y="497378"/>
            <a:ext cx="4741500" cy="1539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 sz="5000" u="none" cap="none" strike="noStrike">
                <a:solidFill>
                  <a:srgbClr val="000000"/>
                </a:solidFill>
                <a:latin typeface="Montserrat"/>
                <a:ea typeface="Montserrat"/>
                <a:cs typeface="Montserrat"/>
                <a:sym typeface="Montserrat"/>
              </a:rPr>
              <a:t>Fashion Trend Forecasting</a:t>
            </a:r>
            <a:r>
              <a:rPr b="1" i="0" lang="en" sz="5000" u="none" cap="none" strike="noStrike">
                <a:solidFill>
                  <a:srgbClr val="000000"/>
                </a:solidFill>
                <a:latin typeface="Verdana"/>
                <a:ea typeface="Verdana"/>
                <a:cs typeface="Verdana"/>
                <a:sym typeface="Verdana"/>
              </a:rPr>
              <a:t> </a:t>
            </a:r>
            <a:endParaRPr b="1" sz="5000">
              <a:latin typeface="Verdana"/>
              <a:ea typeface="Verdana"/>
              <a:cs typeface="Verdana"/>
              <a:sym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4F1"/>
        </a:solidFill>
      </p:bgPr>
    </p:bg>
    <p:spTree>
      <p:nvGrpSpPr>
        <p:cNvPr id="252" name="Shape 252"/>
        <p:cNvGrpSpPr/>
        <p:nvPr/>
      </p:nvGrpSpPr>
      <p:grpSpPr>
        <a:xfrm>
          <a:off x="0" y="0"/>
          <a:ext cx="0" cy="0"/>
          <a:chOff x="0" y="0"/>
          <a:chExt cx="0" cy="0"/>
        </a:xfrm>
      </p:grpSpPr>
      <p:sp>
        <p:nvSpPr>
          <p:cNvPr id="253" name="Google Shape;253;p34"/>
          <p:cNvSpPr txBox="1"/>
          <p:nvPr/>
        </p:nvSpPr>
        <p:spPr>
          <a:xfrm>
            <a:off x="349825" y="290700"/>
            <a:ext cx="8124900" cy="492600"/>
          </a:xfrm>
          <a:prstGeom prst="rect">
            <a:avLst/>
          </a:prstGeom>
          <a:noFill/>
          <a:ln>
            <a:noFill/>
          </a:ln>
        </p:spPr>
        <p:txBody>
          <a:bodyPr anchorCtr="0" anchor="t" bIns="0" lIns="0" spcFirstLastPara="1" rIns="0" wrap="square" tIns="0">
            <a:spAutoFit/>
          </a:bodyPr>
          <a:lstStyle/>
          <a:p>
            <a:pPr indent="0" lvl="0" marL="0" marR="0" rtl="0" algn="l">
              <a:lnSpc>
                <a:spcPct val="165660"/>
              </a:lnSpc>
              <a:spcBef>
                <a:spcPts val="0"/>
              </a:spcBef>
              <a:spcAft>
                <a:spcPts val="0"/>
              </a:spcAft>
              <a:buNone/>
            </a:pPr>
            <a:r>
              <a:rPr b="1" lang="en" sz="3200">
                <a:latin typeface="Montserrat"/>
                <a:ea typeface="Montserrat"/>
                <a:cs typeface="Montserrat"/>
                <a:sym typeface="Montserrat"/>
              </a:rPr>
              <a:t>ARIMA Model Future Prediction</a:t>
            </a:r>
            <a:endParaRPr b="1" sz="3200">
              <a:latin typeface="Montserrat"/>
              <a:ea typeface="Montserrat"/>
              <a:cs typeface="Montserrat"/>
              <a:sym typeface="Montserrat"/>
            </a:endParaRPr>
          </a:p>
        </p:txBody>
      </p:sp>
      <p:pic>
        <p:nvPicPr>
          <p:cNvPr id="254" name="Google Shape;254;p34"/>
          <p:cNvPicPr preferRelativeResize="0"/>
          <p:nvPr/>
        </p:nvPicPr>
        <p:blipFill>
          <a:blip r:embed="rId3">
            <a:alphaModFix/>
          </a:blip>
          <a:stretch>
            <a:fillRect/>
          </a:stretch>
        </p:blipFill>
        <p:spPr>
          <a:xfrm>
            <a:off x="1096899" y="783300"/>
            <a:ext cx="6950199" cy="42650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4F1"/>
        </a:solidFill>
      </p:bgPr>
    </p:bg>
    <p:spTree>
      <p:nvGrpSpPr>
        <p:cNvPr id="258" name="Shape 258"/>
        <p:cNvGrpSpPr/>
        <p:nvPr/>
      </p:nvGrpSpPr>
      <p:grpSpPr>
        <a:xfrm>
          <a:off x="0" y="0"/>
          <a:ext cx="0" cy="0"/>
          <a:chOff x="0" y="0"/>
          <a:chExt cx="0" cy="0"/>
        </a:xfrm>
      </p:grpSpPr>
      <p:pic>
        <p:nvPicPr>
          <p:cNvPr id="259" name="Google Shape;259;p35"/>
          <p:cNvPicPr preferRelativeResize="0"/>
          <p:nvPr/>
        </p:nvPicPr>
        <p:blipFill rotWithShape="1">
          <a:blip r:embed="rId3">
            <a:alphaModFix amt="40000"/>
          </a:blip>
          <a:srcRect b="13001" l="0" r="0" t="29897"/>
          <a:stretch/>
        </p:blipFill>
        <p:spPr>
          <a:xfrm>
            <a:off x="4552782" y="0"/>
            <a:ext cx="6001717" cy="5143501"/>
          </a:xfrm>
          <a:prstGeom prst="rect">
            <a:avLst/>
          </a:prstGeom>
          <a:noFill/>
          <a:ln>
            <a:noFill/>
          </a:ln>
        </p:spPr>
      </p:pic>
      <p:sp>
        <p:nvSpPr>
          <p:cNvPr id="260" name="Google Shape;260;p35"/>
          <p:cNvSpPr txBox="1"/>
          <p:nvPr/>
        </p:nvSpPr>
        <p:spPr>
          <a:xfrm>
            <a:off x="349825" y="290700"/>
            <a:ext cx="8248800" cy="492600"/>
          </a:xfrm>
          <a:prstGeom prst="rect">
            <a:avLst/>
          </a:prstGeom>
          <a:noFill/>
          <a:ln>
            <a:noFill/>
          </a:ln>
        </p:spPr>
        <p:txBody>
          <a:bodyPr anchorCtr="0" anchor="t" bIns="0" lIns="0" spcFirstLastPara="1" rIns="0" wrap="square" tIns="0">
            <a:spAutoFit/>
          </a:bodyPr>
          <a:lstStyle/>
          <a:p>
            <a:pPr indent="0" lvl="0" marL="0" marR="0" rtl="0" algn="l">
              <a:lnSpc>
                <a:spcPct val="165660"/>
              </a:lnSpc>
              <a:spcBef>
                <a:spcPts val="0"/>
              </a:spcBef>
              <a:spcAft>
                <a:spcPts val="0"/>
              </a:spcAft>
              <a:buNone/>
            </a:pPr>
            <a:r>
              <a:rPr b="1" lang="en" sz="3200">
                <a:solidFill>
                  <a:srgbClr val="000000"/>
                </a:solidFill>
                <a:latin typeface="Montserrat"/>
                <a:ea typeface="Montserrat"/>
                <a:cs typeface="Montserrat"/>
                <a:sym typeface="Montserrat"/>
              </a:rPr>
              <a:t>Implications &amp; Recomm</a:t>
            </a:r>
            <a:r>
              <a:rPr b="1" lang="en" sz="3200">
                <a:latin typeface="Montserrat"/>
                <a:ea typeface="Montserrat"/>
                <a:cs typeface="Montserrat"/>
                <a:sym typeface="Montserrat"/>
              </a:rPr>
              <a:t>endations</a:t>
            </a:r>
            <a:endParaRPr b="1" sz="3200">
              <a:latin typeface="Montserrat"/>
              <a:ea typeface="Montserrat"/>
              <a:cs typeface="Montserrat"/>
              <a:sym typeface="Montserrat"/>
            </a:endParaRPr>
          </a:p>
        </p:txBody>
      </p:sp>
      <p:sp>
        <p:nvSpPr>
          <p:cNvPr id="261" name="Google Shape;261;p35"/>
          <p:cNvSpPr txBox="1"/>
          <p:nvPr/>
        </p:nvSpPr>
        <p:spPr>
          <a:xfrm>
            <a:off x="349825" y="956675"/>
            <a:ext cx="8429100" cy="4017900"/>
          </a:xfrm>
          <a:prstGeom prst="rect">
            <a:avLst/>
          </a:prstGeom>
          <a:noFill/>
          <a:ln cap="flat" cmpd="sng" w="2857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lnSpc>
                <a:spcPct val="140055"/>
              </a:lnSpc>
              <a:spcBef>
                <a:spcPts val="1000"/>
              </a:spcBef>
              <a:spcAft>
                <a:spcPts val="0"/>
              </a:spcAft>
              <a:buNone/>
            </a:pPr>
            <a:r>
              <a:rPr b="1" lang="en" sz="1200">
                <a:solidFill>
                  <a:schemeClr val="dk1"/>
                </a:solidFill>
                <a:latin typeface="Verdana"/>
                <a:ea typeface="Verdana"/>
                <a:cs typeface="Verdana"/>
                <a:sym typeface="Verdana"/>
              </a:rPr>
              <a:t>Forecasted Leather Jacket Popularity: </a:t>
            </a:r>
            <a:r>
              <a:rPr lang="en" sz="1200">
                <a:solidFill>
                  <a:schemeClr val="dk1"/>
                </a:solidFill>
                <a:latin typeface="Verdana"/>
                <a:ea typeface="Verdana"/>
                <a:cs typeface="Verdana"/>
                <a:sym typeface="Verdana"/>
              </a:rPr>
              <a:t>In our forecast for the popularity of leather jackets in the year 2024, the results derived from ARIMA models indicate that consumer interest in these jackets peaks during winter (November - January) and is lowest during the summer.</a:t>
            </a:r>
            <a:endParaRPr sz="1200">
              <a:solidFill>
                <a:schemeClr val="dk1"/>
              </a:solidFill>
              <a:latin typeface="Verdana"/>
              <a:ea typeface="Verdana"/>
              <a:cs typeface="Verdana"/>
              <a:sym typeface="Verdana"/>
            </a:endParaRPr>
          </a:p>
          <a:p>
            <a:pPr indent="0" lvl="0" marL="0" rtl="0" algn="l">
              <a:lnSpc>
                <a:spcPct val="140055"/>
              </a:lnSpc>
              <a:spcBef>
                <a:spcPts val="1000"/>
              </a:spcBef>
              <a:spcAft>
                <a:spcPts val="0"/>
              </a:spcAft>
              <a:buNone/>
            </a:pPr>
            <a:r>
              <a:rPr b="1" lang="en" sz="1200">
                <a:solidFill>
                  <a:schemeClr val="dk1"/>
                </a:solidFill>
                <a:latin typeface="Verdana"/>
                <a:ea typeface="Verdana"/>
                <a:cs typeface="Verdana"/>
                <a:sym typeface="Verdana"/>
              </a:rPr>
              <a:t>Recommendations</a:t>
            </a:r>
            <a:r>
              <a:rPr b="1" lang="en" sz="1200">
                <a:solidFill>
                  <a:schemeClr val="dk1"/>
                </a:solidFill>
                <a:latin typeface="Verdana"/>
                <a:ea typeface="Verdana"/>
                <a:cs typeface="Verdana"/>
                <a:sym typeface="Verdana"/>
              </a:rPr>
              <a:t>:</a:t>
            </a:r>
            <a:r>
              <a:rPr lang="en" sz="1200">
                <a:solidFill>
                  <a:schemeClr val="dk1"/>
                </a:solidFill>
                <a:latin typeface="Verdana"/>
                <a:ea typeface="Verdana"/>
                <a:cs typeface="Verdana"/>
                <a:sym typeface="Verdana"/>
              </a:rPr>
              <a:t> Based on the analysis on seasonality associated with the leather jackets’ popularity, we propose the following strategies for the fashion/retail companies:</a:t>
            </a:r>
            <a:endParaRPr b="1" sz="1200">
              <a:solidFill>
                <a:schemeClr val="dk1"/>
              </a:solidFill>
              <a:latin typeface="Verdana"/>
              <a:ea typeface="Verdana"/>
              <a:cs typeface="Verdana"/>
              <a:sym typeface="Verdana"/>
            </a:endParaRPr>
          </a:p>
          <a:p>
            <a:pPr indent="-304800" lvl="0" marL="457200" rtl="0" algn="l">
              <a:lnSpc>
                <a:spcPct val="140055"/>
              </a:lnSpc>
              <a:spcBef>
                <a:spcPts val="1000"/>
              </a:spcBef>
              <a:spcAft>
                <a:spcPts val="0"/>
              </a:spcAft>
              <a:buClr>
                <a:schemeClr val="dk1"/>
              </a:buClr>
              <a:buSzPts val="1200"/>
              <a:buFont typeface="Verdana"/>
              <a:buChar char="●"/>
            </a:pPr>
            <a:r>
              <a:rPr b="1" lang="en" sz="1200">
                <a:solidFill>
                  <a:schemeClr val="dk1"/>
                </a:solidFill>
                <a:latin typeface="Verdana"/>
                <a:ea typeface="Verdana"/>
                <a:cs typeface="Verdana"/>
                <a:sym typeface="Verdana"/>
              </a:rPr>
              <a:t>Inventory Management:</a:t>
            </a:r>
            <a:r>
              <a:rPr lang="en" sz="1200">
                <a:solidFill>
                  <a:schemeClr val="dk1"/>
                </a:solidFill>
                <a:latin typeface="Verdana"/>
                <a:ea typeface="Verdana"/>
                <a:cs typeface="Verdana"/>
                <a:sym typeface="Verdana"/>
              </a:rPr>
              <a:t> Adjust stock levels for leather jackets to meet heightened winter demand, ensuring a diverse range of styles and sizes. Implement lean inventory practices in summer to prevent excess stock and potential markdowns.</a:t>
            </a:r>
            <a:endParaRPr sz="1200">
              <a:solidFill>
                <a:schemeClr val="dk1"/>
              </a:solidFill>
              <a:latin typeface="Verdana"/>
              <a:ea typeface="Verdana"/>
              <a:cs typeface="Verdana"/>
              <a:sym typeface="Verdana"/>
            </a:endParaRPr>
          </a:p>
          <a:p>
            <a:pPr indent="-304800" lvl="0" marL="457200" rtl="0" algn="l">
              <a:lnSpc>
                <a:spcPct val="140055"/>
              </a:lnSpc>
              <a:spcBef>
                <a:spcPts val="0"/>
              </a:spcBef>
              <a:spcAft>
                <a:spcPts val="0"/>
              </a:spcAft>
              <a:buClr>
                <a:schemeClr val="dk1"/>
              </a:buClr>
              <a:buSzPts val="1200"/>
              <a:buFont typeface="Verdana"/>
              <a:buChar char="●"/>
            </a:pPr>
            <a:r>
              <a:rPr b="1" lang="en" sz="1200">
                <a:solidFill>
                  <a:schemeClr val="dk1"/>
                </a:solidFill>
                <a:latin typeface="Verdana"/>
                <a:ea typeface="Verdana"/>
                <a:cs typeface="Verdana"/>
                <a:sym typeface="Verdana"/>
              </a:rPr>
              <a:t>Targeted Marketing Campaigns: </a:t>
            </a:r>
            <a:r>
              <a:rPr lang="en" sz="1200">
                <a:solidFill>
                  <a:schemeClr val="dk1"/>
                </a:solidFill>
                <a:latin typeface="Verdana"/>
                <a:ea typeface="Verdana"/>
                <a:cs typeface="Verdana"/>
                <a:sym typeface="Verdana"/>
              </a:rPr>
              <a:t>Launch targeted advertising campaigns, promotions, and social media initiatives during the peak winter months to capture consumer attention. During the summer, consider running clearance sales or promotions on leather jackets.</a:t>
            </a:r>
            <a:endParaRPr sz="1200">
              <a:solidFill>
                <a:schemeClr val="dk1"/>
              </a:solidFill>
              <a:latin typeface="Verdana"/>
              <a:ea typeface="Verdana"/>
              <a:cs typeface="Verdana"/>
              <a:sym typeface="Verdana"/>
            </a:endParaRPr>
          </a:p>
          <a:p>
            <a:pPr indent="-304800" lvl="0" marL="457200" rtl="0" algn="l">
              <a:lnSpc>
                <a:spcPct val="140055"/>
              </a:lnSpc>
              <a:spcBef>
                <a:spcPts val="0"/>
              </a:spcBef>
              <a:spcAft>
                <a:spcPts val="0"/>
              </a:spcAft>
              <a:buClr>
                <a:schemeClr val="dk1"/>
              </a:buClr>
              <a:buSzPts val="1200"/>
              <a:buFont typeface="Verdana"/>
              <a:buChar char="●"/>
            </a:pPr>
            <a:r>
              <a:rPr b="1" lang="en" sz="1200">
                <a:solidFill>
                  <a:schemeClr val="dk1"/>
                </a:solidFill>
                <a:latin typeface="Verdana"/>
                <a:ea typeface="Verdana"/>
                <a:cs typeface="Verdana"/>
                <a:sym typeface="Verdana"/>
              </a:rPr>
              <a:t>Content Creation by Fashion Influencers: </a:t>
            </a:r>
            <a:r>
              <a:rPr lang="en" sz="1200">
                <a:solidFill>
                  <a:schemeClr val="dk1"/>
                </a:solidFill>
                <a:latin typeface="Verdana"/>
                <a:ea typeface="Verdana"/>
                <a:cs typeface="Verdana"/>
                <a:sym typeface="Verdana"/>
              </a:rPr>
              <a:t>Fashion Influencers can create engaging content that highlights the leather jackets, focusing on winter styling during peak months.</a:t>
            </a:r>
            <a:endParaRPr sz="1200">
              <a:solidFill>
                <a:schemeClr val="dk1"/>
              </a:solidFill>
              <a:latin typeface="Verdana"/>
              <a:ea typeface="Verdana"/>
              <a:cs typeface="Verdana"/>
              <a:sym typeface="Verdan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4F1"/>
        </a:solidFill>
      </p:bgPr>
    </p:bg>
    <p:spTree>
      <p:nvGrpSpPr>
        <p:cNvPr id="265" name="Shape 265"/>
        <p:cNvGrpSpPr/>
        <p:nvPr/>
      </p:nvGrpSpPr>
      <p:grpSpPr>
        <a:xfrm>
          <a:off x="0" y="0"/>
          <a:ext cx="0" cy="0"/>
          <a:chOff x="0" y="0"/>
          <a:chExt cx="0" cy="0"/>
        </a:xfrm>
      </p:grpSpPr>
      <p:sp>
        <p:nvSpPr>
          <p:cNvPr id="266" name="Google Shape;266;p36"/>
          <p:cNvSpPr txBox="1"/>
          <p:nvPr/>
        </p:nvSpPr>
        <p:spPr>
          <a:xfrm>
            <a:off x="349830" y="290712"/>
            <a:ext cx="5174700" cy="692700"/>
          </a:xfrm>
          <a:prstGeom prst="rect">
            <a:avLst/>
          </a:prstGeom>
          <a:noFill/>
          <a:ln>
            <a:noFill/>
          </a:ln>
        </p:spPr>
        <p:txBody>
          <a:bodyPr anchorCtr="0" anchor="t" bIns="0" lIns="0" spcFirstLastPara="1" rIns="0" wrap="square" tIns="0">
            <a:spAutoFit/>
          </a:bodyPr>
          <a:lstStyle/>
          <a:p>
            <a:pPr indent="0" lvl="0" marL="0" marR="0" rtl="0" algn="l">
              <a:lnSpc>
                <a:spcPct val="165660"/>
              </a:lnSpc>
              <a:spcBef>
                <a:spcPts val="0"/>
              </a:spcBef>
              <a:spcAft>
                <a:spcPts val="0"/>
              </a:spcAft>
              <a:buNone/>
            </a:pPr>
            <a:r>
              <a:rPr b="1" lang="en" sz="4500">
                <a:solidFill>
                  <a:srgbClr val="000000"/>
                </a:solidFill>
                <a:latin typeface="Montserrat"/>
                <a:ea typeface="Montserrat"/>
                <a:cs typeface="Montserrat"/>
                <a:sym typeface="Montserrat"/>
              </a:rPr>
              <a:t>Limitations</a:t>
            </a:r>
            <a:endParaRPr b="1" sz="4500">
              <a:latin typeface="Montserrat"/>
              <a:ea typeface="Montserrat"/>
              <a:cs typeface="Montserrat"/>
              <a:sym typeface="Montserrat"/>
            </a:endParaRPr>
          </a:p>
        </p:txBody>
      </p:sp>
      <p:pic>
        <p:nvPicPr>
          <p:cNvPr id="267" name="Google Shape;267;p36"/>
          <p:cNvPicPr preferRelativeResize="0"/>
          <p:nvPr/>
        </p:nvPicPr>
        <p:blipFill>
          <a:blip r:embed="rId3">
            <a:alphaModFix/>
          </a:blip>
          <a:stretch>
            <a:fillRect/>
          </a:stretch>
        </p:blipFill>
        <p:spPr>
          <a:xfrm>
            <a:off x="5273324" y="1298750"/>
            <a:ext cx="3361589" cy="3369599"/>
          </a:xfrm>
          <a:prstGeom prst="rect">
            <a:avLst/>
          </a:prstGeom>
          <a:noFill/>
          <a:ln>
            <a:noFill/>
          </a:ln>
          <a:effectLst>
            <a:outerShdw blurRad="57150" rotWithShape="0" algn="bl" dir="5400000" dist="19050">
              <a:srgbClr val="000000">
                <a:alpha val="50000"/>
              </a:srgbClr>
            </a:outerShdw>
          </a:effectLst>
        </p:spPr>
      </p:pic>
      <p:sp>
        <p:nvSpPr>
          <p:cNvPr id="268" name="Google Shape;268;p36"/>
          <p:cNvSpPr txBox="1"/>
          <p:nvPr/>
        </p:nvSpPr>
        <p:spPr>
          <a:xfrm>
            <a:off x="349825" y="1298750"/>
            <a:ext cx="4412700" cy="3369600"/>
          </a:xfrm>
          <a:prstGeom prst="rect">
            <a:avLst/>
          </a:prstGeom>
          <a:noFill/>
          <a:ln cap="flat" cmpd="sng" w="2857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lnSpc>
                <a:spcPct val="140055"/>
              </a:lnSpc>
              <a:spcBef>
                <a:spcPts val="1000"/>
              </a:spcBef>
              <a:spcAft>
                <a:spcPts val="0"/>
              </a:spcAft>
              <a:buNone/>
            </a:pPr>
            <a:r>
              <a:rPr b="1" lang="en" sz="1300">
                <a:solidFill>
                  <a:schemeClr val="dk1"/>
                </a:solidFill>
                <a:latin typeface="Verdana"/>
                <a:ea typeface="Verdana"/>
                <a:cs typeface="Verdana"/>
                <a:sym typeface="Verdana"/>
              </a:rPr>
              <a:t>Limited Predictive Power</a:t>
            </a:r>
            <a:r>
              <a:rPr lang="en" sz="1300">
                <a:solidFill>
                  <a:schemeClr val="dk1"/>
                </a:solidFill>
                <a:latin typeface="Verdana"/>
                <a:ea typeface="Verdana"/>
                <a:cs typeface="Verdana"/>
                <a:sym typeface="Verdana"/>
              </a:rPr>
              <a:t>: A proxy for purchasing behavior</a:t>
            </a:r>
            <a:endParaRPr sz="1300">
              <a:solidFill>
                <a:schemeClr val="dk1"/>
              </a:solidFill>
              <a:latin typeface="Verdana"/>
              <a:ea typeface="Verdana"/>
              <a:cs typeface="Verdana"/>
              <a:sym typeface="Verdana"/>
            </a:endParaRPr>
          </a:p>
          <a:p>
            <a:pPr indent="0" lvl="0" marL="0" rtl="0" algn="l">
              <a:lnSpc>
                <a:spcPct val="140055"/>
              </a:lnSpc>
              <a:spcBef>
                <a:spcPts val="1000"/>
              </a:spcBef>
              <a:spcAft>
                <a:spcPts val="0"/>
              </a:spcAft>
              <a:buNone/>
            </a:pPr>
            <a:r>
              <a:rPr b="1" lang="en" sz="1300">
                <a:solidFill>
                  <a:schemeClr val="dk1"/>
                </a:solidFill>
                <a:latin typeface="Verdana"/>
                <a:ea typeface="Verdana"/>
                <a:cs typeface="Verdana"/>
                <a:sym typeface="Verdana"/>
              </a:rPr>
              <a:t>Temporal Misalignment</a:t>
            </a:r>
            <a:r>
              <a:rPr lang="en" sz="1300">
                <a:solidFill>
                  <a:schemeClr val="dk1"/>
                </a:solidFill>
                <a:latin typeface="Verdana"/>
                <a:ea typeface="Verdana"/>
                <a:cs typeface="Verdana"/>
                <a:sym typeface="Verdana"/>
              </a:rPr>
              <a:t>: Time lag between searches and consumer behavior </a:t>
            </a:r>
            <a:endParaRPr sz="1300">
              <a:solidFill>
                <a:schemeClr val="dk1"/>
              </a:solidFill>
              <a:latin typeface="Verdana"/>
              <a:ea typeface="Verdana"/>
              <a:cs typeface="Verdana"/>
              <a:sym typeface="Verdana"/>
            </a:endParaRPr>
          </a:p>
          <a:p>
            <a:pPr indent="0" lvl="0" marL="0" rtl="0" algn="l">
              <a:lnSpc>
                <a:spcPct val="140055"/>
              </a:lnSpc>
              <a:spcBef>
                <a:spcPts val="1000"/>
              </a:spcBef>
              <a:spcAft>
                <a:spcPts val="0"/>
              </a:spcAft>
              <a:buNone/>
            </a:pPr>
            <a:r>
              <a:rPr b="1" lang="en" sz="1300">
                <a:solidFill>
                  <a:schemeClr val="dk1"/>
                </a:solidFill>
                <a:latin typeface="Verdana"/>
                <a:ea typeface="Verdana"/>
                <a:cs typeface="Verdana"/>
                <a:sym typeface="Verdana"/>
              </a:rPr>
              <a:t>Data quality</a:t>
            </a:r>
            <a:r>
              <a:rPr lang="en" sz="1300">
                <a:solidFill>
                  <a:schemeClr val="dk1"/>
                </a:solidFill>
                <a:latin typeface="Verdana"/>
                <a:ea typeface="Verdana"/>
                <a:cs typeface="Verdana"/>
                <a:sym typeface="Verdana"/>
              </a:rPr>
              <a:t>: Not absolute search volumes</a:t>
            </a:r>
            <a:endParaRPr sz="1300">
              <a:solidFill>
                <a:schemeClr val="dk1"/>
              </a:solidFill>
              <a:latin typeface="Verdana"/>
              <a:ea typeface="Verdana"/>
              <a:cs typeface="Verdana"/>
              <a:sym typeface="Verdana"/>
            </a:endParaRPr>
          </a:p>
          <a:p>
            <a:pPr indent="0" lvl="0" marL="0" rtl="0" algn="l">
              <a:lnSpc>
                <a:spcPct val="140055"/>
              </a:lnSpc>
              <a:spcBef>
                <a:spcPts val="1000"/>
              </a:spcBef>
              <a:spcAft>
                <a:spcPts val="0"/>
              </a:spcAft>
              <a:buNone/>
            </a:pPr>
            <a:r>
              <a:rPr b="1" lang="en" sz="1300">
                <a:solidFill>
                  <a:schemeClr val="dk1"/>
                </a:solidFill>
                <a:latin typeface="Verdana"/>
                <a:ea typeface="Verdana"/>
                <a:cs typeface="Verdana"/>
                <a:sym typeface="Verdana"/>
              </a:rPr>
              <a:t>Geographical differences</a:t>
            </a:r>
            <a:r>
              <a:rPr lang="en" sz="1300">
                <a:solidFill>
                  <a:schemeClr val="dk1"/>
                </a:solidFill>
                <a:latin typeface="Verdana"/>
                <a:ea typeface="Verdana"/>
                <a:cs typeface="Verdana"/>
                <a:sym typeface="Verdana"/>
              </a:rPr>
              <a:t>: Require adjustments if applied on global or national trends</a:t>
            </a:r>
            <a:endParaRPr sz="1300">
              <a:solidFill>
                <a:schemeClr val="dk1"/>
              </a:solidFill>
              <a:latin typeface="Verdana"/>
              <a:ea typeface="Verdana"/>
              <a:cs typeface="Verdana"/>
              <a:sym typeface="Verdana"/>
            </a:endParaRPr>
          </a:p>
          <a:p>
            <a:pPr indent="0" lvl="0" marL="0" rtl="0" algn="l">
              <a:lnSpc>
                <a:spcPct val="140055"/>
              </a:lnSpc>
              <a:spcBef>
                <a:spcPts val="1000"/>
              </a:spcBef>
              <a:spcAft>
                <a:spcPts val="0"/>
              </a:spcAft>
              <a:buNone/>
            </a:pPr>
            <a:r>
              <a:rPr b="1" lang="en" sz="1300">
                <a:solidFill>
                  <a:schemeClr val="dk1"/>
                </a:solidFill>
                <a:latin typeface="Verdana"/>
                <a:ea typeface="Verdana"/>
                <a:cs typeface="Verdana"/>
                <a:sym typeface="Verdana"/>
              </a:rPr>
              <a:t>External Factors</a:t>
            </a:r>
            <a:r>
              <a:rPr lang="en" sz="1300">
                <a:solidFill>
                  <a:schemeClr val="dk1"/>
                </a:solidFill>
                <a:latin typeface="Verdana"/>
                <a:ea typeface="Verdana"/>
                <a:cs typeface="Verdana"/>
                <a:sym typeface="Verdana"/>
              </a:rPr>
              <a:t>: Fashion innovation, unforeseen events like pandemic, or promotions</a:t>
            </a:r>
            <a:endParaRPr sz="1300">
              <a:solidFill>
                <a:schemeClr val="dk1"/>
              </a:solidFill>
              <a:latin typeface="Verdana"/>
              <a:ea typeface="Verdana"/>
              <a:cs typeface="Verdana"/>
              <a:sym typeface="Verdan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72" name="Shape 272"/>
        <p:cNvGrpSpPr/>
        <p:nvPr/>
      </p:nvGrpSpPr>
      <p:grpSpPr>
        <a:xfrm>
          <a:off x="0" y="0"/>
          <a:ext cx="0" cy="0"/>
          <a:chOff x="0" y="0"/>
          <a:chExt cx="0" cy="0"/>
        </a:xfrm>
      </p:grpSpPr>
      <p:sp>
        <p:nvSpPr>
          <p:cNvPr id="273" name="Google Shape;273;p37"/>
          <p:cNvSpPr txBox="1"/>
          <p:nvPr/>
        </p:nvSpPr>
        <p:spPr>
          <a:xfrm>
            <a:off x="1513575" y="1905350"/>
            <a:ext cx="4003500" cy="769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5000">
                <a:solidFill>
                  <a:schemeClr val="lt1"/>
                </a:solidFill>
                <a:latin typeface="Montserrat"/>
                <a:ea typeface="Montserrat"/>
                <a:cs typeface="Montserrat"/>
                <a:sym typeface="Montserrat"/>
              </a:rPr>
              <a:t>Thank you</a:t>
            </a:r>
            <a:endParaRPr b="1" sz="5000">
              <a:latin typeface="Montserrat"/>
              <a:ea typeface="Montserrat"/>
              <a:cs typeface="Montserrat"/>
              <a:sym typeface="Montserrat"/>
            </a:endParaRPr>
          </a:p>
        </p:txBody>
      </p:sp>
      <p:pic>
        <p:nvPicPr>
          <p:cNvPr id="274" name="Google Shape;274;p37"/>
          <p:cNvPicPr preferRelativeResize="0"/>
          <p:nvPr/>
        </p:nvPicPr>
        <p:blipFill rotWithShape="1">
          <a:blip r:embed="rId3">
            <a:alphaModFix/>
          </a:blip>
          <a:srcRect b="0" l="0" r="0" t="13659"/>
          <a:stretch/>
        </p:blipFill>
        <p:spPr>
          <a:xfrm>
            <a:off x="5968861" y="514350"/>
            <a:ext cx="3175140" cy="4114802"/>
          </a:xfrm>
          <a:prstGeom prst="rect">
            <a:avLst/>
          </a:prstGeom>
          <a:noFill/>
          <a:ln>
            <a:noFill/>
          </a:ln>
        </p:spPr>
      </p:pic>
      <p:pic>
        <p:nvPicPr>
          <p:cNvPr id="275" name="Google Shape;275;p37"/>
          <p:cNvPicPr preferRelativeResize="0"/>
          <p:nvPr/>
        </p:nvPicPr>
        <p:blipFill>
          <a:blip r:embed="rId4">
            <a:alphaModFix/>
          </a:blip>
          <a:stretch>
            <a:fillRect/>
          </a:stretch>
        </p:blipFill>
        <p:spPr>
          <a:xfrm>
            <a:off x="214850" y="2993800"/>
            <a:ext cx="1431125" cy="1985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6F4F1"/>
        </a:solidFill>
      </p:bgPr>
    </p:bg>
    <p:spTree>
      <p:nvGrpSpPr>
        <p:cNvPr id="279" name="Shape 279"/>
        <p:cNvGrpSpPr/>
        <p:nvPr/>
      </p:nvGrpSpPr>
      <p:grpSpPr>
        <a:xfrm>
          <a:off x="0" y="0"/>
          <a:ext cx="0" cy="0"/>
          <a:chOff x="0" y="0"/>
          <a:chExt cx="0" cy="0"/>
        </a:xfrm>
      </p:grpSpPr>
      <p:pic>
        <p:nvPicPr>
          <p:cNvPr id="280" name="Google Shape;280;p38"/>
          <p:cNvPicPr preferRelativeResize="0"/>
          <p:nvPr/>
        </p:nvPicPr>
        <p:blipFill rotWithShape="1">
          <a:blip r:embed="rId3">
            <a:alphaModFix amt="40000"/>
          </a:blip>
          <a:srcRect b="13001" l="0" r="0" t="29897"/>
          <a:stretch/>
        </p:blipFill>
        <p:spPr>
          <a:xfrm>
            <a:off x="4552782" y="0"/>
            <a:ext cx="6001717" cy="5143501"/>
          </a:xfrm>
          <a:prstGeom prst="rect">
            <a:avLst/>
          </a:prstGeom>
          <a:noFill/>
          <a:ln>
            <a:noFill/>
          </a:ln>
        </p:spPr>
      </p:pic>
      <p:sp>
        <p:nvSpPr>
          <p:cNvPr id="281" name="Google Shape;281;p38"/>
          <p:cNvSpPr txBox="1"/>
          <p:nvPr/>
        </p:nvSpPr>
        <p:spPr>
          <a:xfrm>
            <a:off x="349825" y="138300"/>
            <a:ext cx="8248800" cy="492600"/>
          </a:xfrm>
          <a:prstGeom prst="rect">
            <a:avLst/>
          </a:prstGeom>
          <a:noFill/>
          <a:ln>
            <a:noFill/>
          </a:ln>
        </p:spPr>
        <p:txBody>
          <a:bodyPr anchorCtr="0" anchor="t" bIns="0" lIns="0" spcFirstLastPara="1" rIns="0" wrap="square" tIns="0">
            <a:spAutoFit/>
          </a:bodyPr>
          <a:lstStyle/>
          <a:p>
            <a:pPr indent="0" lvl="0" marL="0" marR="0" rtl="0" algn="l">
              <a:lnSpc>
                <a:spcPct val="165660"/>
              </a:lnSpc>
              <a:spcBef>
                <a:spcPts val="0"/>
              </a:spcBef>
              <a:spcAft>
                <a:spcPts val="0"/>
              </a:spcAft>
              <a:buNone/>
            </a:pPr>
            <a:r>
              <a:rPr b="1" lang="en" sz="3200">
                <a:solidFill>
                  <a:srgbClr val="000000"/>
                </a:solidFill>
                <a:latin typeface="Montserrat"/>
                <a:ea typeface="Montserrat"/>
                <a:cs typeface="Montserrat"/>
                <a:sym typeface="Montserrat"/>
              </a:rPr>
              <a:t>Implications &amp; Recomm</a:t>
            </a:r>
            <a:r>
              <a:rPr b="1" lang="en" sz="3200">
                <a:latin typeface="Montserrat"/>
                <a:ea typeface="Montserrat"/>
                <a:cs typeface="Montserrat"/>
                <a:sym typeface="Montserrat"/>
              </a:rPr>
              <a:t>endations</a:t>
            </a:r>
            <a:endParaRPr b="1" sz="3200">
              <a:latin typeface="Montserrat"/>
              <a:ea typeface="Montserrat"/>
              <a:cs typeface="Montserrat"/>
              <a:sym typeface="Montserrat"/>
            </a:endParaRPr>
          </a:p>
        </p:txBody>
      </p:sp>
      <p:sp>
        <p:nvSpPr>
          <p:cNvPr id="282" name="Google Shape;282;p38"/>
          <p:cNvSpPr txBox="1"/>
          <p:nvPr/>
        </p:nvSpPr>
        <p:spPr>
          <a:xfrm>
            <a:off x="349825" y="804275"/>
            <a:ext cx="8429100" cy="452100"/>
          </a:xfrm>
          <a:prstGeom prst="rect">
            <a:avLst/>
          </a:prstGeom>
          <a:noFill/>
          <a:ln cap="flat" cmpd="sng" w="2857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lnSpc>
                <a:spcPct val="140055"/>
              </a:lnSpc>
              <a:spcBef>
                <a:spcPts val="1000"/>
              </a:spcBef>
              <a:spcAft>
                <a:spcPts val="0"/>
              </a:spcAft>
              <a:buNone/>
            </a:pPr>
            <a:r>
              <a:rPr lang="en">
                <a:solidFill>
                  <a:srgbClr val="FF0000"/>
                </a:solidFill>
                <a:latin typeface="Calibri"/>
                <a:ea typeface="Calibri"/>
                <a:cs typeface="Calibri"/>
                <a:sym typeface="Calibri"/>
              </a:rPr>
              <a:t>We utilized search interest of leather jacket as a proxy for stakeholders like brands, e-commerce platforms, and fashion influencers with different implications.</a:t>
            </a:r>
            <a:endParaRPr>
              <a:solidFill>
                <a:srgbClr val="FF0000"/>
              </a:solidFill>
              <a:latin typeface="Calibri"/>
              <a:ea typeface="Calibri"/>
              <a:cs typeface="Calibri"/>
              <a:sym typeface="Calibri"/>
            </a:endParaRPr>
          </a:p>
        </p:txBody>
      </p:sp>
      <p:graphicFrame>
        <p:nvGraphicFramePr>
          <p:cNvPr id="283" name="Google Shape;283;p38"/>
          <p:cNvGraphicFramePr/>
          <p:nvPr/>
        </p:nvGraphicFramePr>
        <p:xfrm>
          <a:off x="349825" y="1546150"/>
          <a:ext cx="3000000" cy="3000000"/>
        </p:xfrm>
        <a:graphic>
          <a:graphicData uri="http://schemas.openxmlformats.org/drawingml/2006/table">
            <a:tbl>
              <a:tblPr>
                <a:noFill/>
                <a:tableStyleId>{BDEEADCF-598E-4C89-BE42-B8905072738F}</a:tableStyleId>
              </a:tblPr>
              <a:tblGrid>
                <a:gridCol w="2190575"/>
                <a:gridCol w="3404650"/>
                <a:gridCol w="2894900"/>
              </a:tblGrid>
              <a:tr h="381000">
                <a:tc>
                  <a:txBody>
                    <a:bodyPr/>
                    <a:lstStyle/>
                    <a:p>
                      <a:pPr indent="0" lvl="0" marL="0" rtl="0" algn="l">
                        <a:spcBef>
                          <a:spcPts val="0"/>
                        </a:spcBef>
                        <a:spcAft>
                          <a:spcPts val="0"/>
                        </a:spcAft>
                        <a:buNone/>
                      </a:pPr>
                      <a:r>
                        <a:rPr b="1" lang="en">
                          <a:latin typeface="Calibri"/>
                          <a:ea typeface="Calibri"/>
                          <a:cs typeface="Calibri"/>
                          <a:sym typeface="Calibri"/>
                        </a:rPr>
                        <a:t>Who can benefit </a:t>
                      </a:r>
                      <a:endParaRPr b="1">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
                          <a:latin typeface="Calibri"/>
                          <a:ea typeface="Calibri"/>
                          <a:cs typeface="Calibri"/>
                          <a:sym typeface="Calibri"/>
                        </a:rPr>
                        <a:t>Brands/ E-commerce Platform</a:t>
                      </a:r>
                      <a:endParaRPr b="1">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
                          <a:latin typeface="Calibri"/>
                          <a:ea typeface="Calibri"/>
                          <a:cs typeface="Calibri"/>
                          <a:sym typeface="Calibri"/>
                        </a:rPr>
                        <a:t>Fashion Enthusiasts/ Influencer </a:t>
                      </a:r>
                      <a:endParaRPr b="1">
                        <a:latin typeface="Calibri"/>
                        <a:ea typeface="Calibri"/>
                        <a:cs typeface="Calibri"/>
                        <a:sym typeface="Calibri"/>
                      </a:endParaRPr>
                    </a:p>
                  </a:txBody>
                  <a:tcPr marT="91425" marB="91425" marR="91425" marL="91425"/>
                </a:tc>
              </a:tr>
              <a:tr h="381000">
                <a:tc>
                  <a:txBody>
                    <a:bodyPr/>
                    <a:lstStyle/>
                    <a:p>
                      <a:pPr indent="0" lvl="0" marL="0" rtl="0" algn="l">
                        <a:spcBef>
                          <a:spcPts val="0"/>
                        </a:spcBef>
                        <a:spcAft>
                          <a:spcPts val="0"/>
                        </a:spcAft>
                        <a:buNone/>
                      </a:pPr>
                      <a:r>
                        <a:rPr lang="en">
                          <a:latin typeface="Calibri"/>
                          <a:ea typeface="Calibri"/>
                          <a:cs typeface="Calibri"/>
                          <a:sym typeface="Calibri"/>
                        </a:rPr>
                        <a:t>How to utilize the analysis </a:t>
                      </a:r>
                      <a:endParaRPr>
                        <a:latin typeface="Calibri"/>
                        <a:ea typeface="Calibri"/>
                        <a:cs typeface="Calibri"/>
                        <a:sym typeface="Calibri"/>
                      </a:endParaRPr>
                    </a:p>
                  </a:txBody>
                  <a:tcPr marT="91425" marB="91425" marR="91425" marL="91425"/>
                </a:tc>
                <a:tc>
                  <a:txBody>
                    <a:bodyPr/>
                    <a:lstStyle/>
                    <a:p>
                      <a:pPr indent="-317500" lvl="0" marL="457200" rtl="0" algn="l">
                        <a:spcBef>
                          <a:spcPts val="0"/>
                        </a:spcBef>
                        <a:spcAft>
                          <a:spcPts val="0"/>
                        </a:spcAft>
                        <a:buSzPts val="1400"/>
                        <a:buFont typeface="Calibri"/>
                        <a:buChar char="-"/>
                      </a:pPr>
                      <a:r>
                        <a:rPr lang="en">
                          <a:latin typeface="Calibri"/>
                          <a:ea typeface="Calibri"/>
                          <a:cs typeface="Calibri"/>
                          <a:sym typeface="Calibri"/>
                        </a:rPr>
                        <a:t>Inventory Management</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Product Assortment preparation</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Product go-to-market; marketing campaign planning</a:t>
                      </a:r>
                      <a:endParaRPr>
                        <a:latin typeface="Calibri"/>
                        <a:ea typeface="Calibri"/>
                        <a:cs typeface="Calibri"/>
                        <a:sym typeface="Calibri"/>
                      </a:endParaRPr>
                    </a:p>
                  </a:txBody>
                  <a:tcPr marT="91425" marB="91425" marR="91425" marL="91425"/>
                </a:tc>
                <a:tc>
                  <a:txBody>
                    <a:bodyPr/>
                    <a:lstStyle/>
                    <a:p>
                      <a:pPr indent="-317500" lvl="0" marL="457200" rtl="0" algn="l">
                        <a:spcBef>
                          <a:spcPts val="0"/>
                        </a:spcBef>
                        <a:spcAft>
                          <a:spcPts val="0"/>
                        </a:spcAft>
                        <a:buSzPts val="1400"/>
                        <a:buFont typeface="Calibri"/>
                        <a:buChar char="-"/>
                      </a:pPr>
                      <a:r>
                        <a:rPr lang="en">
                          <a:latin typeface="Calibri"/>
                          <a:ea typeface="Calibri"/>
                          <a:cs typeface="Calibri"/>
                          <a:sym typeface="Calibri"/>
                        </a:rPr>
                        <a:t>Social content preparation</a:t>
                      </a:r>
                      <a:endParaRPr>
                        <a:latin typeface="Calibri"/>
                        <a:ea typeface="Calibri"/>
                        <a:cs typeface="Calibri"/>
                        <a:sym typeface="Calibri"/>
                      </a:endParaRPr>
                    </a:p>
                  </a:txBody>
                  <a:tcPr marT="91425" marB="91425" marR="91425" marL="91425"/>
                </a:tc>
              </a:tr>
              <a:tr h="381000">
                <a:tc>
                  <a:txBody>
                    <a:bodyPr/>
                    <a:lstStyle/>
                    <a:p>
                      <a:pPr indent="0" lvl="0" marL="0" rtl="0" algn="l">
                        <a:spcBef>
                          <a:spcPts val="0"/>
                        </a:spcBef>
                        <a:spcAft>
                          <a:spcPts val="0"/>
                        </a:spcAft>
                        <a:buNone/>
                      </a:pPr>
                      <a:r>
                        <a:rPr lang="en">
                          <a:latin typeface="Calibri"/>
                          <a:ea typeface="Calibri"/>
                          <a:cs typeface="Calibri"/>
                          <a:sym typeface="Calibri"/>
                        </a:rPr>
                        <a:t>Why utilizing the analysis</a:t>
                      </a:r>
                      <a:endParaRPr>
                        <a:latin typeface="Calibri"/>
                        <a:ea typeface="Calibri"/>
                        <a:cs typeface="Calibri"/>
                        <a:sym typeface="Calibri"/>
                      </a:endParaRPr>
                    </a:p>
                  </a:txBody>
                  <a:tcPr marT="91425" marB="91425" marR="91425" marL="91425"/>
                </a:tc>
                <a:tc>
                  <a:txBody>
                    <a:bodyPr/>
                    <a:lstStyle/>
                    <a:p>
                      <a:pPr indent="-317500" lvl="0" marL="457200" rtl="0" algn="l">
                        <a:spcBef>
                          <a:spcPts val="0"/>
                        </a:spcBef>
                        <a:spcAft>
                          <a:spcPts val="0"/>
                        </a:spcAft>
                        <a:buSzPts val="1400"/>
                        <a:buFont typeface="Calibri"/>
                        <a:buChar char="-"/>
                      </a:pPr>
                      <a:r>
                        <a:rPr lang="en">
                          <a:latin typeface="Calibri"/>
                          <a:ea typeface="Calibri"/>
                          <a:cs typeface="Calibri"/>
                          <a:sym typeface="Calibri"/>
                        </a:rPr>
                        <a:t>Optimize supply chain/ marketing costs</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Market products to the target audience attention at the right timing</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Secure competitive advantages</a:t>
                      </a:r>
                      <a:endParaRPr>
                        <a:latin typeface="Calibri"/>
                        <a:ea typeface="Calibri"/>
                        <a:cs typeface="Calibri"/>
                        <a:sym typeface="Calibri"/>
                      </a:endParaRPr>
                    </a:p>
                  </a:txBody>
                  <a:tcPr marT="91425" marB="91425" marR="91425" marL="91425"/>
                </a:tc>
                <a:tc>
                  <a:txBody>
                    <a:bodyPr/>
                    <a:lstStyle/>
                    <a:p>
                      <a:pPr indent="-317500" lvl="0" marL="457200" rtl="0" algn="l">
                        <a:spcBef>
                          <a:spcPts val="0"/>
                        </a:spcBef>
                        <a:spcAft>
                          <a:spcPts val="0"/>
                        </a:spcAft>
                        <a:buSzPts val="1400"/>
                        <a:buFont typeface="Calibri"/>
                        <a:buChar char="-"/>
                      </a:pPr>
                      <a:r>
                        <a:rPr lang="en">
                          <a:latin typeface="Calibri"/>
                          <a:ea typeface="Calibri"/>
                          <a:cs typeface="Calibri"/>
                          <a:sym typeface="Calibri"/>
                        </a:rPr>
                        <a:t>Meet satisfaction of capturing the most on trend products</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Grab attention from the targeted fans</a:t>
                      </a:r>
                      <a:endParaRPr>
                        <a:latin typeface="Calibri"/>
                        <a:ea typeface="Calibri"/>
                        <a:cs typeface="Calibri"/>
                        <a:sym typeface="Calibri"/>
                      </a:endParaRPr>
                    </a:p>
                  </a:txBody>
                  <a:tcPr marT="91425" marB="91425" marR="91425" marL="91425"/>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35" name="Shape 135"/>
        <p:cNvGrpSpPr/>
        <p:nvPr/>
      </p:nvGrpSpPr>
      <p:grpSpPr>
        <a:xfrm>
          <a:off x="0" y="0"/>
          <a:ext cx="0" cy="0"/>
          <a:chOff x="0" y="0"/>
          <a:chExt cx="0" cy="0"/>
        </a:xfrm>
      </p:grpSpPr>
      <p:grpSp>
        <p:nvGrpSpPr>
          <p:cNvPr id="136" name="Google Shape;136;p26"/>
          <p:cNvGrpSpPr/>
          <p:nvPr/>
        </p:nvGrpSpPr>
        <p:grpSpPr>
          <a:xfrm>
            <a:off x="2857500" y="253456"/>
            <a:ext cx="6286452" cy="4696053"/>
            <a:chOff x="0" y="-57150"/>
            <a:chExt cx="1583968" cy="2473690"/>
          </a:xfrm>
        </p:grpSpPr>
        <p:sp>
          <p:nvSpPr>
            <p:cNvPr id="137" name="Google Shape;137;p26"/>
            <p:cNvSpPr/>
            <p:nvPr/>
          </p:nvSpPr>
          <p:spPr>
            <a:xfrm>
              <a:off x="0" y="0"/>
              <a:ext cx="1583968" cy="2416540"/>
            </a:xfrm>
            <a:custGeom>
              <a:rect b="b" l="l" r="r" t="t"/>
              <a:pathLst>
                <a:path extrusionOk="0" h="2416540" w="1583968">
                  <a:moveTo>
                    <a:pt x="0" y="0"/>
                  </a:moveTo>
                  <a:lnTo>
                    <a:pt x="1583968" y="0"/>
                  </a:lnTo>
                  <a:lnTo>
                    <a:pt x="1583968" y="2416540"/>
                  </a:lnTo>
                  <a:lnTo>
                    <a:pt x="0" y="2416540"/>
                  </a:lnTo>
                  <a:close/>
                </a:path>
              </a:pathLst>
            </a:custGeom>
            <a:solidFill>
              <a:srgbClr val="F6F4F1"/>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38" name="Google Shape;138;p26"/>
            <p:cNvSpPr txBox="1"/>
            <p:nvPr/>
          </p:nvSpPr>
          <p:spPr>
            <a:xfrm>
              <a:off x="0" y="-57150"/>
              <a:ext cx="1583968" cy="2473690"/>
            </a:xfrm>
            <a:prstGeom prst="rect">
              <a:avLst/>
            </a:prstGeom>
            <a:noFill/>
            <a:ln>
              <a:noFill/>
            </a:ln>
          </p:spPr>
          <p:txBody>
            <a:bodyPr anchorCtr="0" anchor="ctr" bIns="25400" lIns="25400" spcFirstLastPara="1" rIns="25400" wrap="square" tIns="25400">
              <a:noAutofit/>
            </a:bodyPr>
            <a:lstStyle/>
            <a:p>
              <a:pPr indent="0" lvl="0" marL="0" marR="0" rtl="0" algn="ctr">
                <a:lnSpc>
                  <a:spcPct val="206333"/>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139" name="Google Shape;139;p26"/>
          <p:cNvGrpSpPr/>
          <p:nvPr/>
        </p:nvGrpSpPr>
        <p:grpSpPr>
          <a:xfrm>
            <a:off x="3648221" y="630040"/>
            <a:ext cx="1279500" cy="819543"/>
            <a:chOff x="3648221" y="630040"/>
            <a:chExt cx="1279500" cy="819543"/>
          </a:xfrm>
        </p:grpSpPr>
        <p:sp>
          <p:nvSpPr>
            <p:cNvPr id="140" name="Google Shape;140;p26"/>
            <p:cNvSpPr txBox="1"/>
            <p:nvPr/>
          </p:nvSpPr>
          <p:spPr>
            <a:xfrm>
              <a:off x="3657600" y="630040"/>
              <a:ext cx="630300" cy="431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2800">
                  <a:solidFill>
                    <a:srgbClr val="000000"/>
                  </a:solidFill>
                  <a:latin typeface="Verdana"/>
                  <a:ea typeface="Verdana"/>
                  <a:cs typeface="Verdana"/>
                  <a:sym typeface="Verdana"/>
                </a:rPr>
                <a:t>01</a:t>
              </a:r>
              <a:endParaRPr sz="700">
                <a:latin typeface="Verdana"/>
                <a:ea typeface="Verdana"/>
                <a:cs typeface="Verdana"/>
                <a:sym typeface="Verdana"/>
              </a:endParaRPr>
            </a:p>
          </p:txBody>
        </p:sp>
        <p:sp>
          <p:nvSpPr>
            <p:cNvPr id="141" name="Google Shape;141;p26"/>
            <p:cNvSpPr txBox="1"/>
            <p:nvPr/>
          </p:nvSpPr>
          <p:spPr>
            <a:xfrm>
              <a:off x="3648221" y="1249483"/>
              <a:ext cx="1279500" cy="20010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lang="en" sz="1300">
                  <a:solidFill>
                    <a:srgbClr val="000000"/>
                  </a:solidFill>
                  <a:latin typeface="Verdana"/>
                  <a:ea typeface="Verdana"/>
                  <a:cs typeface="Verdana"/>
                  <a:sym typeface="Verdana"/>
                </a:rPr>
                <a:t>Background</a:t>
              </a:r>
              <a:endParaRPr sz="600">
                <a:latin typeface="Verdana"/>
                <a:ea typeface="Verdana"/>
                <a:cs typeface="Verdana"/>
                <a:sym typeface="Verdana"/>
              </a:endParaRPr>
            </a:p>
          </p:txBody>
        </p:sp>
      </p:grpSp>
      <p:grpSp>
        <p:nvGrpSpPr>
          <p:cNvPr id="142" name="Google Shape;142;p26"/>
          <p:cNvGrpSpPr/>
          <p:nvPr/>
        </p:nvGrpSpPr>
        <p:grpSpPr>
          <a:xfrm>
            <a:off x="3657600" y="2091185"/>
            <a:ext cx="2609100" cy="1101915"/>
            <a:chOff x="3657600" y="1862585"/>
            <a:chExt cx="2609100" cy="1101915"/>
          </a:xfrm>
        </p:grpSpPr>
        <p:sp>
          <p:nvSpPr>
            <p:cNvPr id="143" name="Google Shape;143;p26"/>
            <p:cNvSpPr txBox="1"/>
            <p:nvPr/>
          </p:nvSpPr>
          <p:spPr>
            <a:xfrm>
              <a:off x="3666975" y="1862585"/>
              <a:ext cx="630300" cy="431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2800">
                  <a:solidFill>
                    <a:srgbClr val="000000"/>
                  </a:solidFill>
                  <a:latin typeface="Verdana"/>
                  <a:ea typeface="Verdana"/>
                  <a:cs typeface="Verdana"/>
                  <a:sym typeface="Verdana"/>
                </a:rPr>
                <a:t>02</a:t>
              </a:r>
              <a:endParaRPr sz="700">
                <a:latin typeface="Verdana"/>
                <a:ea typeface="Verdana"/>
                <a:cs typeface="Verdana"/>
                <a:sym typeface="Verdana"/>
              </a:endParaRPr>
            </a:p>
          </p:txBody>
        </p:sp>
        <p:sp>
          <p:nvSpPr>
            <p:cNvPr id="144" name="Google Shape;144;p26"/>
            <p:cNvSpPr txBox="1"/>
            <p:nvPr/>
          </p:nvSpPr>
          <p:spPr>
            <a:xfrm>
              <a:off x="3657600" y="2484200"/>
              <a:ext cx="2609100" cy="48030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lang="en" sz="1300">
                  <a:latin typeface="Verdana"/>
                  <a:ea typeface="Verdana"/>
                  <a:cs typeface="Verdana"/>
                  <a:sym typeface="Verdana"/>
                </a:rPr>
                <a:t>Data Description &amp; Methodology</a:t>
              </a:r>
              <a:endParaRPr sz="600">
                <a:latin typeface="Verdana"/>
                <a:ea typeface="Verdana"/>
                <a:cs typeface="Verdana"/>
                <a:sym typeface="Verdana"/>
              </a:endParaRPr>
            </a:p>
          </p:txBody>
        </p:sp>
      </p:grpSp>
      <p:grpSp>
        <p:nvGrpSpPr>
          <p:cNvPr id="145" name="Google Shape;145;p26"/>
          <p:cNvGrpSpPr/>
          <p:nvPr/>
        </p:nvGrpSpPr>
        <p:grpSpPr>
          <a:xfrm>
            <a:off x="3648220" y="3665068"/>
            <a:ext cx="1647600" cy="821705"/>
            <a:chOff x="3648220" y="3665068"/>
            <a:chExt cx="1647600" cy="821705"/>
          </a:xfrm>
        </p:grpSpPr>
        <p:sp>
          <p:nvSpPr>
            <p:cNvPr id="146" name="Google Shape;146;p26"/>
            <p:cNvSpPr txBox="1"/>
            <p:nvPr/>
          </p:nvSpPr>
          <p:spPr>
            <a:xfrm>
              <a:off x="3657600" y="3665068"/>
              <a:ext cx="630300" cy="431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2800">
                  <a:solidFill>
                    <a:srgbClr val="000000"/>
                  </a:solidFill>
                  <a:latin typeface="Verdana"/>
                  <a:ea typeface="Verdana"/>
                  <a:cs typeface="Verdana"/>
                  <a:sym typeface="Verdana"/>
                </a:rPr>
                <a:t>03</a:t>
              </a:r>
              <a:endParaRPr sz="700">
                <a:latin typeface="Verdana"/>
                <a:ea typeface="Verdana"/>
                <a:cs typeface="Verdana"/>
                <a:sym typeface="Verdana"/>
              </a:endParaRPr>
            </a:p>
          </p:txBody>
        </p:sp>
        <p:sp>
          <p:nvSpPr>
            <p:cNvPr id="147" name="Google Shape;147;p26"/>
            <p:cNvSpPr txBox="1"/>
            <p:nvPr/>
          </p:nvSpPr>
          <p:spPr>
            <a:xfrm>
              <a:off x="3648220" y="4286673"/>
              <a:ext cx="1647600" cy="20010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lang="en" sz="1300">
                  <a:solidFill>
                    <a:srgbClr val="000000"/>
                  </a:solidFill>
                  <a:latin typeface="Verdana"/>
                  <a:ea typeface="Verdana"/>
                  <a:cs typeface="Verdana"/>
                  <a:sym typeface="Verdana"/>
                </a:rPr>
                <a:t>Results &amp; Findings</a:t>
              </a:r>
              <a:endParaRPr sz="600">
                <a:latin typeface="Verdana"/>
                <a:ea typeface="Verdana"/>
                <a:cs typeface="Verdana"/>
                <a:sym typeface="Verdana"/>
              </a:endParaRPr>
            </a:p>
          </p:txBody>
        </p:sp>
      </p:grpSp>
      <p:grpSp>
        <p:nvGrpSpPr>
          <p:cNvPr id="148" name="Google Shape;148;p26"/>
          <p:cNvGrpSpPr/>
          <p:nvPr/>
        </p:nvGrpSpPr>
        <p:grpSpPr>
          <a:xfrm>
            <a:off x="5881720" y="630050"/>
            <a:ext cx="1838100" cy="1101905"/>
            <a:chOff x="5881720" y="630050"/>
            <a:chExt cx="1838100" cy="1101905"/>
          </a:xfrm>
        </p:grpSpPr>
        <p:sp>
          <p:nvSpPr>
            <p:cNvPr id="149" name="Google Shape;149;p26"/>
            <p:cNvSpPr txBox="1"/>
            <p:nvPr/>
          </p:nvSpPr>
          <p:spPr>
            <a:xfrm>
              <a:off x="5891100" y="630050"/>
              <a:ext cx="630300" cy="431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2800">
                  <a:solidFill>
                    <a:srgbClr val="000000"/>
                  </a:solidFill>
                  <a:latin typeface="Verdana"/>
                  <a:ea typeface="Verdana"/>
                  <a:cs typeface="Verdana"/>
                  <a:sym typeface="Verdana"/>
                </a:rPr>
                <a:t>04</a:t>
              </a:r>
              <a:endParaRPr sz="700">
                <a:latin typeface="Verdana"/>
                <a:ea typeface="Verdana"/>
                <a:cs typeface="Verdana"/>
                <a:sym typeface="Verdana"/>
              </a:endParaRPr>
            </a:p>
          </p:txBody>
        </p:sp>
        <p:sp>
          <p:nvSpPr>
            <p:cNvPr id="150" name="Google Shape;150;p26"/>
            <p:cNvSpPr txBox="1"/>
            <p:nvPr/>
          </p:nvSpPr>
          <p:spPr>
            <a:xfrm>
              <a:off x="5881720" y="1251655"/>
              <a:ext cx="1838100" cy="48030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lang="en" sz="1300">
                  <a:solidFill>
                    <a:srgbClr val="000000"/>
                  </a:solidFill>
                  <a:latin typeface="Verdana"/>
                  <a:ea typeface="Verdana"/>
                  <a:cs typeface="Verdana"/>
                  <a:sym typeface="Verdana"/>
                </a:rPr>
                <a:t>Implications &amp; Recommendations</a:t>
              </a:r>
              <a:endParaRPr sz="600">
                <a:latin typeface="Verdana"/>
                <a:ea typeface="Verdana"/>
                <a:cs typeface="Verdana"/>
                <a:sym typeface="Verdana"/>
              </a:endParaRPr>
            </a:p>
          </p:txBody>
        </p:sp>
      </p:grpSp>
      <p:sp>
        <p:nvSpPr>
          <p:cNvPr id="151" name="Google Shape;151;p26"/>
          <p:cNvSpPr txBox="1"/>
          <p:nvPr/>
        </p:nvSpPr>
        <p:spPr>
          <a:xfrm>
            <a:off x="105475" y="2257388"/>
            <a:ext cx="2684400" cy="769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5000">
                <a:solidFill>
                  <a:schemeClr val="lt1"/>
                </a:solidFill>
                <a:latin typeface="Montserrat"/>
                <a:ea typeface="Montserrat"/>
                <a:cs typeface="Montserrat"/>
                <a:sym typeface="Montserrat"/>
              </a:rPr>
              <a:t>Context</a:t>
            </a:r>
            <a:endParaRPr b="1" sz="5000">
              <a:latin typeface="Montserrat"/>
              <a:ea typeface="Montserrat"/>
              <a:cs typeface="Montserrat"/>
              <a:sym typeface="Montserrat"/>
            </a:endParaRPr>
          </a:p>
        </p:txBody>
      </p:sp>
      <p:grpSp>
        <p:nvGrpSpPr>
          <p:cNvPr id="152" name="Google Shape;152;p26"/>
          <p:cNvGrpSpPr/>
          <p:nvPr/>
        </p:nvGrpSpPr>
        <p:grpSpPr>
          <a:xfrm>
            <a:off x="5881720" y="2091165"/>
            <a:ext cx="1279500" cy="819542"/>
            <a:chOff x="6368311" y="1931415"/>
            <a:chExt cx="1279500" cy="819542"/>
          </a:xfrm>
        </p:grpSpPr>
        <p:sp>
          <p:nvSpPr>
            <p:cNvPr id="153" name="Google Shape;153;p26"/>
            <p:cNvSpPr txBox="1"/>
            <p:nvPr/>
          </p:nvSpPr>
          <p:spPr>
            <a:xfrm>
              <a:off x="6377690" y="1931415"/>
              <a:ext cx="630300" cy="431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2800">
                  <a:solidFill>
                    <a:srgbClr val="000000"/>
                  </a:solidFill>
                  <a:latin typeface="Verdana"/>
                  <a:ea typeface="Verdana"/>
                  <a:cs typeface="Verdana"/>
                  <a:sym typeface="Verdana"/>
                </a:rPr>
                <a:t>05</a:t>
              </a:r>
              <a:endParaRPr sz="700">
                <a:latin typeface="Verdana"/>
                <a:ea typeface="Verdana"/>
                <a:cs typeface="Verdana"/>
                <a:sym typeface="Verdana"/>
              </a:endParaRPr>
            </a:p>
          </p:txBody>
        </p:sp>
        <p:sp>
          <p:nvSpPr>
            <p:cNvPr id="154" name="Google Shape;154;p26"/>
            <p:cNvSpPr txBox="1"/>
            <p:nvPr/>
          </p:nvSpPr>
          <p:spPr>
            <a:xfrm>
              <a:off x="6368311" y="2550858"/>
              <a:ext cx="1279500" cy="20010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lang="en" sz="1300">
                  <a:solidFill>
                    <a:srgbClr val="000000"/>
                  </a:solidFill>
                  <a:latin typeface="Verdana"/>
                  <a:ea typeface="Verdana"/>
                  <a:cs typeface="Verdana"/>
                  <a:sym typeface="Verdana"/>
                </a:rPr>
                <a:t>Limitations</a:t>
              </a:r>
              <a:endParaRPr sz="600">
                <a:latin typeface="Verdana"/>
                <a:ea typeface="Verdana"/>
                <a:cs typeface="Verdana"/>
                <a:sym typeface="Verdana"/>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58" name="Shape 158"/>
        <p:cNvGrpSpPr/>
        <p:nvPr/>
      </p:nvGrpSpPr>
      <p:grpSpPr>
        <a:xfrm>
          <a:off x="0" y="0"/>
          <a:ext cx="0" cy="0"/>
          <a:chOff x="0" y="0"/>
          <a:chExt cx="0" cy="0"/>
        </a:xfrm>
      </p:grpSpPr>
      <p:grpSp>
        <p:nvGrpSpPr>
          <p:cNvPr id="159" name="Google Shape;159;p27"/>
          <p:cNvGrpSpPr/>
          <p:nvPr/>
        </p:nvGrpSpPr>
        <p:grpSpPr>
          <a:xfrm>
            <a:off x="-178047" y="3511563"/>
            <a:ext cx="9563494" cy="1631906"/>
            <a:chOff x="0" y="-57150"/>
            <a:chExt cx="5037660" cy="859622"/>
          </a:xfrm>
        </p:grpSpPr>
        <p:sp>
          <p:nvSpPr>
            <p:cNvPr id="160" name="Google Shape;160;p27"/>
            <p:cNvSpPr/>
            <p:nvPr/>
          </p:nvSpPr>
          <p:spPr>
            <a:xfrm>
              <a:off x="0" y="0"/>
              <a:ext cx="5037660" cy="802472"/>
            </a:xfrm>
            <a:custGeom>
              <a:rect b="b" l="l" r="r" t="t"/>
              <a:pathLst>
                <a:path extrusionOk="0" h="802472" w="5037660">
                  <a:moveTo>
                    <a:pt x="0" y="0"/>
                  </a:moveTo>
                  <a:lnTo>
                    <a:pt x="5037660" y="0"/>
                  </a:lnTo>
                  <a:lnTo>
                    <a:pt x="5037660" y="802472"/>
                  </a:lnTo>
                  <a:lnTo>
                    <a:pt x="0" y="802472"/>
                  </a:lnTo>
                  <a:close/>
                </a:path>
              </a:pathLst>
            </a:custGeom>
            <a:solidFill>
              <a:srgbClr val="F6F4F1"/>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61" name="Google Shape;161;p27"/>
            <p:cNvSpPr txBox="1"/>
            <p:nvPr/>
          </p:nvSpPr>
          <p:spPr>
            <a:xfrm>
              <a:off x="0" y="-57150"/>
              <a:ext cx="5037600" cy="859500"/>
            </a:xfrm>
            <a:prstGeom prst="rect">
              <a:avLst/>
            </a:prstGeom>
            <a:noFill/>
            <a:ln>
              <a:noFill/>
            </a:ln>
          </p:spPr>
          <p:txBody>
            <a:bodyPr anchorCtr="0" anchor="ctr" bIns="25400" lIns="25400" spcFirstLastPara="1" rIns="25400" wrap="square" tIns="25400">
              <a:noAutofit/>
            </a:bodyPr>
            <a:lstStyle/>
            <a:p>
              <a:pPr indent="0" lvl="0" marL="0" marR="0" rtl="0" algn="ctr">
                <a:lnSpc>
                  <a:spcPct val="206333"/>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162" name="Google Shape;162;p27"/>
          <p:cNvSpPr txBox="1"/>
          <p:nvPr/>
        </p:nvSpPr>
        <p:spPr>
          <a:xfrm>
            <a:off x="519868" y="647700"/>
            <a:ext cx="7297800" cy="369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Font typeface="Arial"/>
              <a:buNone/>
            </a:pPr>
            <a:r>
              <a:rPr b="1" lang="en" sz="2400">
                <a:solidFill>
                  <a:schemeClr val="lt1"/>
                </a:solidFill>
                <a:latin typeface="Montserrat"/>
                <a:ea typeface="Montserrat"/>
                <a:cs typeface="Montserrat"/>
                <a:sym typeface="Montserrat"/>
              </a:rPr>
              <a:t>“What goes around comes around”</a:t>
            </a:r>
            <a:endParaRPr b="1" sz="2400">
              <a:solidFill>
                <a:schemeClr val="lt1"/>
              </a:solidFill>
              <a:latin typeface="Montserrat"/>
              <a:ea typeface="Montserrat"/>
              <a:cs typeface="Montserrat"/>
              <a:sym typeface="Montserrat"/>
            </a:endParaRPr>
          </a:p>
        </p:txBody>
      </p:sp>
      <p:pic>
        <p:nvPicPr>
          <p:cNvPr id="163" name="Google Shape;163;p27"/>
          <p:cNvPicPr preferRelativeResize="0"/>
          <p:nvPr/>
        </p:nvPicPr>
        <p:blipFill>
          <a:blip r:embed="rId3">
            <a:alphaModFix/>
          </a:blip>
          <a:stretch>
            <a:fillRect/>
          </a:stretch>
        </p:blipFill>
        <p:spPr>
          <a:xfrm>
            <a:off x="5951950" y="2405900"/>
            <a:ext cx="1475150" cy="2212751"/>
          </a:xfrm>
          <a:prstGeom prst="rect">
            <a:avLst/>
          </a:prstGeom>
          <a:noFill/>
          <a:ln>
            <a:noFill/>
          </a:ln>
          <a:effectLst>
            <a:outerShdw blurRad="57150" rotWithShape="0" algn="bl" dir="5400000" dist="19050">
              <a:srgbClr val="000000">
                <a:alpha val="50000"/>
              </a:srgbClr>
            </a:outerShdw>
          </a:effectLst>
        </p:spPr>
      </p:pic>
      <p:pic>
        <p:nvPicPr>
          <p:cNvPr id="164" name="Google Shape;164;p27"/>
          <p:cNvPicPr preferRelativeResize="0"/>
          <p:nvPr/>
        </p:nvPicPr>
        <p:blipFill>
          <a:blip r:embed="rId4">
            <a:alphaModFix/>
          </a:blip>
          <a:stretch>
            <a:fillRect/>
          </a:stretch>
        </p:blipFill>
        <p:spPr>
          <a:xfrm>
            <a:off x="2241200" y="1981265"/>
            <a:ext cx="1804099" cy="2706171"/>
          </a:xfrm>
          <a:prstGeom prst="rect">
            <a:avLst/>
          </a:prstGeom>
          <a:noFill/>
          <a:ln>
            <a:noFill/>
          </a:ln>
          <a:effectLst>
            <a:outerShdw blurRad="57150" rotWithShape="0" algn="bl" dir="5400000" dist="19050">
              <a:srgbClr val="000000">
                <a:alpha val="50000"/>
              </a:srgbClr>
            </a:outerShdw>
          </a:effectLst>
        </p:spPr>
      </p:pic>
      <p:pic>
        <p:nvPicPr>
          <p:cNvPr id="165" name="Google Shape;165;p27"/>
          <p:cNvPicPr preferRelativeResize="0"/>
          <p:nvPr/>
        </p:nvPicPr>
        <p:blipFill>
          <a:blip r:embed="rId5">
            <a:alphaModFix/>
          </a:blip>
          <a:stretch>
            <a:fillRect/>
          </a:stretch>
        </p:blipFill>
        <p:spPr>
          <a:xfrm>
            <a:off x="7601842" y="1719575"/>
            <a:ext cx="1443266" cy="2164898"/>
          </a:xfrm>
          <a:prstGeom prst="rect">
            <a:avLst/>
          </a:prstGeom>
          <a:noFill/>
          <a:ln>
            <a:noFill/>
          </a:ln>
          <a:effectLst>
            <a:outerShdw blurRad="57150" rotWithShape="0" algn="bl" dir="5400000" dist="19050">
              <a:srgbClr val="000000">
                <a:alpha val="50000"/>
              </a:srgbClr>
            </a:outerShdw>
          </a:effectLst>
        </p:spPr>
      </p:pic>
      <p:pic>
        <p:nvPicPr>
          <p:cNvPr id="166" name="Google Shape;166;p27"/>
          <p:cNvPicPr preferRelativeResize="0"/>
          <p:nvPr/>
        </p:nvPicPr>
        <p:blipFill>
          <a:blip r:embed="rId6">
            <a:alphaModFix/>
          </a:blip>
          <a:stretch>
            <a:fillRect/>
          </a:stretch>
        </p:blipFill>
        <p:spPr>
          <a:xfrm>
            <a:off x="4312675" y="1773100"/>
            <a:ext cx="1371900" cy="2057849"/>
          </a:xfrm>
          <a:prstGeom prst="rect">
            <a:avLst/>
          </a:prstGeom>
          <a:noFill/>
          <a:ln>
            <a:noFill/>
          </a:ln>
          <a:effectLst>
            <a:outerShdw blurRad="57150" rotWithShape="0" algn="bl" dir="5400000" dist="19050">
              <a:srgbClr val="000000">
                <a:alpha val="50000"/>
              </a:srgbClr>
            </a:outerShdw>
          </a:effectLst>
        </p:spPr>
      </p:pic>
      <p:pic>
        <p:nvPicPr>
          <p:cNvPr id="167" name="Google Shape;167;p27"/>
          <p:cNvPicPr preferRelativeResize="0"/>
          <p:nvPr/>
        </p:nvPicPr>
        <p:blipFill>
          <a:blip r:embed="rId7">
            <a:alphaModFix/>
          </a:blip>
          <a:stretch>
            <a:fillRect/>
          </a:stretch>
        </p:blipFill>
        <p:spPr>
          <a:xfrm>
            <a:off x="396400" y="1617660"/>
            <a:ext cx="1484800" cy="236873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4F1"/>
        </a:solidFill>
      </p:bgPr>
    </p:bg>
    <p:spTree>
      <p:nvGrpSpPr>
        <p:cNvPr id="171" name="Shape 171"/>
        <p:cNvGrpSpPr/>
        <p:nvPr/>
      </p:nvGrpSpPr>
      <p:grpSpPr>
        <a:xfrm>
          <a:off x="0" y="0"/>
          <a:ext cx="0" cy="0"/>
          <a:chOff x="0" y="0"/>
          <a:chExt cx="0" cy="0"/>
        </a:xfrm>
      </p:grpSpPr>
      <p:sp>
        <p:nvSpPr>
          <p:cNvPr id="172" name="Google Shape;172;p28"/>
          <p:cNvSpPr txBox="1"/>
          <p:nvPr/>
        </p:nvSpPr>
        <p:spPr>
          <a:xfrm>
            <a:off x="349831" y="290712"/>
            <a:ext cx="4591200" cy="692700"/>
          </a:xfrm>
          <a:prstGeom prst="rect">
            <a:avLst/>
          </a:prstGeom>
          <a:noFill/>
          <a:ln>
            <a:noFill/>
          </a:ln>
        </p:spPr>
        <p:txBody>
          <a:bodyPr anchorCtr="0" anchor="t" bIns="0" lIns="0" spcFirstLastPara="1" rIns="0" wrap="square" tIns="0">
            <a:spAutoFit/>
          </a:bodyPr>
          <a:lstStyle/>
          <a:p>
            <a:pPr indent="0" lvl="0" marL="0" marR="0" rtl="0" algn="l">
              <a:lnSpc>
                <a:spcPct val="165660"/>
              </a:lnSpc>
              <a:spcBef>
                <a:spcPts val="0"/>
              </a:spcBef>
              <a:spcAft>
                <a:spcPts val="0"/>
              </a:spcAft>
              <a:buNone/>
            </a:pPr>
            <a:r>
              <a:rPr b="1" lang="en" sz="4500">
                <a:latin typeface="Montserrat"/>
                <a:ea typeface="Montserrat"/>
                <a:cs typeface="Montserrat"/>
                <a:sym typeface="Montserrat"/>
              </a:rPr>
              <a:t>Introduction</a:t>
            </a:r>
            <a:endParaRPr b="1" sz="4500">
              <a:latin typeface="Montserrat"/>
              <a:ea typeface="Montserrat"/>
              <a:cs typeface="Montserrat"/>
              <a:sym typeface="Montserrat"/>
            </a:endParaRPr>
          </a:p>
        </p:txBody>
      </p:sp>
      <p:sp>
        <p:nvSpPr>
          <p:cNvPr id="173" name="Google Shape;173;p28"/>
          <p:cNvSpPr txBox="1"/>
          <p:nvPr/>
        </p:nvSpPr>
        <p:spPr>
          <a:xfrm>
            <a:off x="192250" y="3711600"/>
            <a:ext cx="7662300" cy="397200"/>
          </a:xfrm>
          <a:prstGeom prst="rect">
            <a:avLst/>
          </a:prstGeom>
          <a:noFill/>
          <a:ln>
            <a:noFill/>
          </a:ln>
        </p:spPr>
        <p:txBody>
          <a:bodyPr anchorCtr="0" anchor="t" bIns="0" lIns="0" spcFirstLastPara="1" rIns="0" wrap="square" tIns="0">
            <a:spAutoFit/>
          </a:bodyPr>
          <a:lstStyle/>
          <a:p>
            <a:pPr indent="0" lvl="0" marL="0" marR="0" rtl="0" algn="just">
              <a:lnSpc>
                <a:spcPct val="140055"/>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marR="0" rtl="0" algn="just">
              <a:lnSpc>
                <a:spcPct val="140055"/>
              </a:lnSpc>
              <a:spcBef>
                <a:spcPts val="0"/>
              </a:spcBef>
              <a:spcAft>
                <a:spcPts val="0"/>
              </a:spcAft>
              <a:buNone/>
            </a:pPr>
            <a:r>
              <a:t/>
            </a:r>
            <a:endParaRPr sz="900">
              <a:latin typeface="Fira Sans Light"/>
              <a:ea typeface="Fira Sans Light"/>
              <a:cs typeface="Fira Sans Light"/>
              <a:sym typeface="Fira Sans Light"/>
            </a:endParaRPr>
          </a:p>
        </p:txBody>
      </p:sp>
      <p:sp>
        <p:nvSpPr>
          <p:cNvPr id="174" name="Google Shape;174;p28"/>
          <p:cNvSpPr txBox="1"/>
          <p:nvPr/>
        </p:nvSpPr>
        <p:spPr>
          <a:xfrm>
            <a:off x="468050" y="2109750"/>
            <a:ext cx="1221900" cy="3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Calibri"/>
                <a:ea typeface="Calibri"/>
                <a:cs typeface="Calibri"/>
                <a:sym typeface="Calibri"/>
              </a:rPr>
              <a:t>Problem</a:t>
            </a:r>
            <a:endParaRPr b="1" sz="1600">
              <a:solidFill>
                <a:schemeClr val="dk1"/>
              </a:solidFill>
              <a:latin typeface="Calibri"/>
              <a:ea typeface="Calibri"/>
              <a:cs typeface="Calibri"/>
              <a:sym typeface="Calibri"/>
            </a:endParaRPr>
          </a:p>
        </p:txBody>
      </p:sp>
      <p:sp>
        <p:nvSpPr>
          <p:cNvPr id="175" name="Google Shape;175;p28"/>
          <p:cNvSpPr/>
          <p:nvPr/>
        </p:nvSpPr>
        <p:spPr>
          <a:xfrm>
            <a:off x="632824" y="1455742"/>
            <a:ext cx="577195" cy="577814"/>
          </a:xfrm>
          <a:custGeom>
            <a:rect b="b" l="l" r="r" t="t"/>
            <a:pathLst>
              <a:path extrusionOk="0" h="11205" w="11193">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rgbClr val="4F392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8"/>
          <p:cNvSpPr/>
          <p:nvPr/>
        </p:nvSpPr>
        <p:spPr>
          <a:xfrm>
            <a:off x="595413" y="3516587"/>
            <a:ext cx="652032" cy="580298"/>
          </a:xfrm>
          <a:custGeom>
            <a:rect b="b" l="l" r="r" t="t"/>
            <a:pathLst>
              <a:path extrusionOk="0" h="10182" w="11133">
                <a:moveTo>
                  <a:pt x="4132" y="3622"/>
                </a:moveTo>
                <a:cubicBezTo>
                  <a:pt x="4299" y="3622"/>
                  <a:pt x="4430" y="3753"/>
                  <a:pt x="4430" y="3919"/>
                </a:cubicBezTo>
                <a:cubicBezTo>
                  <a:pt x="4430" y="4074"/>
                  <a:pt x="4299" y="4217"/>
                  <a:pt x="4132" y="4217"/>
                </a:cubicBezTo>
                <a:cubicBezTo>
                  <a:pt x="3965" y="4217"/>
                  <a:pt x="3834" y="4074"/>
                  <a:pt x="3834" y="3919"/>
                </a:cubicBezTo>
                <a:cubicBezTo>
                  <a:pt x="3846" y="3753"/>
                  <a:pt x="3965" y="3622"/>
                  <a:pt x="4132" y="3622"/>
                </a:cubicBezTo>
                <a:close/>
                <a:moveTo>
                  <a:pt x="5334" y="1252"/>
                </a:moveTo>
                <a:lnTo>
                  <a:pt x="5334" y="1776"/>
                </a:lnTo>
                <a:lnTo>
                  <a:pt x="5358" y="3645"/>
                </a:lnTo>
                <a:lnTo>
                  <a:pt x="5370" y="5300"/>
                </a:lnTo>
                <a:lnTo>
                  <a:pt x="1405" y="4419"/>
                </a:lnTo>
                <a:cubicBezTo>
                  <a:pt x="1679" y="3455"/>
                  <a:pt x="2322" y="2574"/>
                  <a:pt x="3156" y="2014"/>
                </a:cubicBezTo>
                <a:lnTo>
                  <a:pt x="3870" y="3324"/>
                </a:lnTo>
                <a:cubicBezTo>
                  <a:pt x="3644" y="3419"/>
                  <a:pt x="3489" y="3645"/>
                  <a:pt x="3489" y="3895"/>
                </a:cubicBezTo>
                <a:cubicBezTo>
                  <a:pt x="3489" y="4253"/>
                  <a:pt x="3775" y="4538"/>
                  <a:pt x="4132" y="4538"/>
                </a:cubicBezTo>
                <a:cubicBezTo>
                  <a:pt x="4489" y="4538"/>
                  <a:pt x="4775" y="4253"/>
                  <a:pt x="4775" y="3895"/>
                </a:cubicBezTo>
                <a:cubicBezTo>
                  <a:pt x="4775" y="3586"/>
                  <a:pt x="4537" y="3324"/>
                  <a:pt x="4239" y="3264"/>
                </a:cubicBezTo>
                <a:lnTo>
                  <a:pt x="3453" y="1800"/>
                </a:lnTo>
                <a:cubicBezTo>
                  <a:pt x="4013" y="1490"/>
                  <a:pt x="4656" y="1300"/>
                  <a:pt x="5334" y="1252"/>
                </a:cubicBezTo>
                <a:close/>
                <a:moveTo>
                  <a:pt x="5715" y="3860"/>
                </a:moveTo>
                <a:cubicBezTo>
                  <a:pt x="6573" y="3943"/>
                  <a:pt x="7239" y="4657"/>
                  <a:pt x="7239" y="5550"/>
                </a:cubicBezTo>
                <a:cubicBezTo>
                  <a:pt x="7239" y="5896"/>
                  <a:pt x="7144" y="6217"/>
                  <a:pt x="6942" y="6503"/>
                </a:cubicBezTo>
                <a:lnTo>
                  <a:pt x="5715" y="5455"/>
                </a:lnTo>
                <a:lnTo>
                  <a:pt x="5715" y="3860"/>
                </a:lnTo>
                <a:close/>
                <a:moveTo>
                  <a:pt x="5846" y="347"/>
                </a:moveTo>
                <a:cubicBezTo>
                  <a:pt x="8597" y="502"/>
                  <a:pt x="10752" y="2776"/>
                  <a:pt x="10752" y="5550"/>
                </a:cubicBezTo>
                <a:cubicBezTo>
                  <a:pt x="10752" y="6682"/>
                  <a:pt x="10395" y="7741"/>
                  <a:pt x="9728" y="8646"/>
                </a:cubicBezTo>
                <a:cubicBezTo>
                  <a:pt x="9704" y="8682"/>
                  <a:pt x="9656" y="8706"/>
                  <a:pt x="9609" y="8706"/>
                </a:cubicBezTo>
                <a:cubicBezTo>
                  <a:pt x="9561" y="8706"/>
                  <a:pt x="9537" y="8694"/>
                  <a:pt x="9502" y="8658"/>
                </a:cubicBezTo>
                <a:lnTo>
                  <a:pt x="8644" y="7932"/>
                </a:lnTo>
                <a:cubicBezTo>
                  <a:pt x="9073" y="7372"/>
                  <a:pt x="9347" y="6717"/>
                  <a:pt x="9430" y="6015"/>
                </a:cubicBezTo>
                <a:cubicBezTo>
                  <a:pt x="9442" y="5908"/>
                  <a:pt x="9359" y="5824"/>
                  <a:pt x="9252" y="5824"/>
                </a:cubicBezTo>
                <a:cubicBezTo>
                  <a:pt x="9168" y="5824"/>
                  <a:pt x="9085" y="5884"/>
                  <a:pt x="9073" y="5967"/>
                </a:cubicBezTo>
                <a:cubicBezTo>
                  <a:pt x="9002" y="6562"/>
                  <a:pt x="8775" y="7146"/>
                  <a:pt x="8418" y="7634"/>
                </a:cubicBezTo>
                <a:cubicBezTo>
                  <a:pt x="8406" y="7646"/>
                  <a:pt x="8394" y="7682"/>
                  <a:pt x="8371" y="7694"/>
                </a:cubicBezTo>
                <a:cubicBezTo>
                  <a:pt x="8371" y="7694"/>
                  <a:pt x="8371" y="7705"/>
                  <a:pt x="8359" y="7705"/>
                </a:cubicBezTo>
                <a:lnTo>
                  <a:pt x="7204" y="6729"/>
                </a:lnTo>
                <a:cubicBezTo>
                  <a:pt x="7442" y="6384"/>
                  <a:pt x="7573" y="5967"/>
                  <a:pt x="7573" y="5550"/>
                </a:cubicBezTo>
                <a:cubicBezTo>
                  <a:pt x="7573" y="4479"/>
                  <a:pt x="6739" y="3586"/>
                  <a:pt x="5680" y="3514"/>
                </a:cubicBezTo>
                <a:lnTo>
                  <a:pt x="5680" y="1979"/>
                </a:lnTo>
                <a:lnTo>
                  <a:pt x="5787" y="1979"/>
                </a:lnTo>
                <a:cubicBezTo>
                  <a:pt x="5811" y="1979"/>
                  <a:pt x="5846" y="1979"/>
                  <a:pt x="5894" y="1990"/>
                </a:cubicBezTo>
                <a:cubicBezTo>
                  <a:pt x="7561" y="2169"/>
                  <a:pt x="8894" y="3503"/>
                  <a:pt x="9073" y="5169"/>
                </a:cubicBezTo>
                <a:cubicBezTo>
                  <a:pt x="9085" y="5253"/>
                  <a:pt x="9168" y="5312"/>
                  <a:pt x="9252" y="5312"/>
                </a:cubicBezTo>
                <a:cubicBezTo>
                  <a:pt x="9359" y="5312"/>
                  <a:pt x="9430" y="5229"/>
                  <a:pt x="9430" y="5122"/>
                </a:cubicBezTo>
                <a:cubicBezTo>
                  <a:pt x="9228" y="3205"/>
                  <a:pt x="7632" y="1693"/>
                  <a:pt x="5680" y="1621"/>
                </a:cubicBezTo>
                <a:lnTo>
                  <a:pt x="5680" y="490"/>
                </a:lnTo>
                <a:cubicBezTo>
                  <a:pt x="5680" y="443"/>
                  <a:pt x="5692" y="419"/>
                  <a:pt x="5727" y="383"/>
                </a:cubicBezTo>
                <a:cubicBezTo>
                  <a:pt x="5751" y="359"/>
                  <a:pt x="5799" y="347"/>
                  <a:pt x="5846" y="347"/>
                </a:cubicBezTo>
                <a:close/>
                <a:moveTo>
                  <a:pt x="1334" y="4788"/>
                </a:moveTo>
                <a:lnTo>
                  <a:pt x="5323" y="5681"/>
                </a:lnTo>
                <a:lnTo>
                  <a:pt x="4239" y="9622"/>
                </a:lnTo>
                <a:cubicBezTo>
                  <a:pt x="2513" y="9063"/>
                  <a:pt x="1262" y="7455"/>
                  <a:pt x="1262" y="5550"/>
                </a:cubicBezTo>
                <a:cubicBezTo>
                  <a:pt x="1262" y="5300"/>
                  <a:pt x="1286" y="5050"/>
                  <a:pt x="1334" y="4788"/>
                </a:cubicBezTo>
                <a:close/>
                <a:moveTo>
                  <a:pt x="5656" y="5848"/>
                </a:moveTo>
                <a:lnTo>
                  <a:pt x="6870" y="6872"/>
                </a:lnTo>
                <a:lnTo>
                  <a:pt x="8299" y="8086"/>
                </a:lnTo>
                <a:lnTo>
                  <a:pt x="8704" y="8420"/>
                </a:lnTo>
                <a:cubicBezTo>
                  <a:pt x="7882" y="9313"/>
                  <a:pt x="6751" y="9825"/>
                  <a:pt x="5549" y="9825"/>
                </a:cubicBezTo>
                <a:cubicBezTo>
                  <a:pt x="5203" y="9825"/>
                  <a:pt x="4894" y="9777"/>
                  <a:pt x="4584" y="9706"/>
                </a:cubicBezTo>
                <a:lnTo>
                  <a:pt x="5656" y="5848"/>
                </a:lnTo>
                <a:close/>
                <a:moveTo>
                  <a:pt x="5837" y="1"/>
                </a:moveTo>
                <a:cubicBezTo>
                  <a:pt x="5717" y="1"/>
                  <a:pt x="5599" y="57"/>
                  <a:pt x="5501" y="133"/>
                </a:cubicBezTo>
                <a:cubicBezTo>
                  <a:pt x="5394" y="228"/>
                  <a:pt x="5334" y="359"/>
                  <a:pt x="5358" y="502"/>
                </a:cubicBezTo>
                <a:lnTo>
                  <a:pt x="5358" y="943"/>
                </a:lnTo>
                <a:cubicBezTo>
                  <a:pt x="4620" y="967"/>
                  <a:pt x="3929" y="1181"/>
                  <a:pt x="3298" y="1514"/>
                </a:cubicBezTo>
                <a:lnTo>
                  <a:pt x="2894" y="788"/>
                </a:lnTo>
                <a:cubicBezTo>
                  <a:pt x="2870" y="728"/>
                  <a:pt x="2810" y="693"/>
                  <a:pt x="2751" y="693"/>
                </a:cubicBezTo>
                <a:lnTo>
                  <a:pt x="358" y="693"/>
                </a:lnTo>
                <a:lnTo>
                  <a:pt x="358" y="395"/>
                </a:lnTo>
                <a:cubicBezTo>
                  <a:pt x="358" y="300"/>
                  <a:pt x="274" y="228"/>
                  <a:pt x="179" y="228"/>
                </a:cubicBezTo>
                <a:cubicBezTo>
                  <a:pt x="72" y="228"/>
                  <a:pt x="0" y="300"/>
                  <a:pt x="0" y="395"/>
                </a:cubicBezTo>
                <a:lnTo>
                  <a:pt x="0" y="1336"/>
                </a:lnTo>
                <a:cubicBezTo>
                  <a:pt x="0" y="1443"/>
                  <a:pt x="72" y="1514"/>
                  <a:pt x="179" y="1514"/>
                </a:cubicBezTo>
                <a:cubicBezTo>
                  <a:pt x="274" y="1514"/>
                  <a:pt x="358" y="1443"/>
                  <a:pt x="358" y="1336"/>
                </a:cubicBezTo>
                <a:lnTo>
                  <a:pt x="358" y="1038"/>
                </a:lnTo>
                <a:lnTo>
                  <a:pt x="2644" y="1038"/>
                </a:lnTo>
                <a:lnTo>
                  <a:pt x="3001" y="1693"/>
                </a:lnTo>
                <a:cubicBezTo>
                  <a:pt x="2751" y="1871"/>
                  <a:pt x="2501" y="2062"/>
                  <a:pt x="2275" y="2288"/>
                </a:cubicBezTo>
                <a:cubicBezTo>
                  <a:pt x="1405" y="3169"/>
                  <a:pt x="929" y="4312"/>
                  <a:pt x="929" y="5550"/>
                </a:cubicBezTo>
                <a:cubicBezTo>
                  <a:pt x="929" y="8098"/>
                  <a:pt x="3001" y="10182"/>
                  <a:pt x="5561" y="10182"/>
                </a:cubicBezTo>
                <a:cubicBezTo>
                  <a:pt x="6870" y="10182"/>
                  <a:pt x="8109" y="9622"/>
                  <a:pt x="8990" y="8658"/>
                </a:cubicBezTo>
                <a:lnTo>
                  <a:pt x="9311" y="8944"/>
                </a:lnTo>
                <a:cubicBezTo>
                  <a:pt x="9406" y="9015"/>
                  <a:pt x="9525" y="9063"/>
                  <a:pt x="9644" y="9063"/>
                </a:cubicBezTo>
                <a:lnTo>
                  <a:pt x="9704" y="9063"/>
                </a:lnTo>
                <a:cubicBezTo>
                  <a:pt x="9835" y="9051"/>
                  <a:pt x="9966" y="8967"/>
                  <a:pt x="10037" y="8872"/>
                </a:cubicBezTo>
                <a:cubicBezTo>
                  <a:pt x="10752" y="7896"/>
                  <a:pt x="11133" y="6765"/>
                  <a:pt x="11133" y="5562"/>
                </a:cubicBezTo>
                <a:cubicBezTo>
                  <a:pt x="11109" y="2610"/>
                  <a:pt x="8811" y="169"/>
                  <a:pt x="5870" y="2"/>
                </a:cubicBezTo>
                <a:cubicBezTo>
                  <a:pt x="5859" y="1"/>
                  <a:pt x="5848" y="1"/>
                  <a:pt x="5837" y="1"/>
                </a:cubicBezTo>
                <a:close/>
              </a:path>
            </a:pathLst>
          </a:custGeom>
          <a:solidFill>
            <a:srgbClr val="00284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2845"/>
              </a:solidFill>
            </a:endParaRPr>
          </a:p>
        </p:txBody>
      </p:sp>
      <p:sp>
        <p:nvSpPr>
          <p:cNvPr id="177" name="Google Shape;177;p28"/>
          <p:cNvSpPr txBox="1"/>
          <p:nvPr/>
        </p:nvSpPr>
        <p:spPr>
          <a:xfrm>
            <a:off x="176825" y="4096875"/>
            <a:ext cx="1489200" cy="38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Calibri"/>
                <a:ea typeface="Calibri"/>
                <a:cs typeface="Calibri"/>
                <a:sym typeface="Calibri"/>
              </a:rPr>
              <a:t>Stakeholders</a:t>
            </a:r>
            <a:endParaRPr b="1" sz="1600">
              <a:solidFill>
                <a:schemeClr val="dk1"/>
              </a:solidFill>
              <a:latin typeface="Calibri"/>
              <a:ea typeface="Calibri"/>
              <a:cs typeface="Calibri"/>
              <a:sym typeface="Calibri"/>
            </a:endParaRPr>
          </a:p>
        </p:txBody>
      </p:sp>
      <p:sp>
        <p:nvSpPr>
          <p:cNvPr id="178" name="Google Shape;178;p28"/>
          <p:cNvSpPr txBox="1"/>
          <p:nvPr/>
        </p:nvSpPr>
        <p:spPr>
          <a:xfrm>
            <a:off x="1839375" y="1455750"/>
            <a:ext cx="6324900" cy="1036800"/>
          </a:xfrm>
          <a:prstGeom prst="rect">
            <a:avLst/>
          </a:prstGeom>
          <a:noFill/>
          <a:ln cap="flat" cmpd="sng" w="28575">
            <a:solidFill>
              <a:schemeClr val="dk1"/>
            </a:solidFill>
            <a:prstDash val="dot"/>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Calibri"/>
                <a:ea typeface="Calibri"/>
                <a:cs typeface="Calibri"/>
                <a:sym typeface="Calibri"/>
              </a:rPr>
              <a:t>This analysis investigates the cyclical nature of specific fashion trends and aims to forecast their future cycles to benefit fashion enthusiasts and brands.</a:t>
            </a:r>
            <a:endParaRPr sz="1600">
              <a:solidFill>
                <a:schemeClr val="dk1"/>
              </a:solidFill>
              <a:latin typeface="Calibri"/>
              <a:ea typeface="Calibri"/>
              <a:cs typeface="Calibri"/>
              <a:sym typeface="Calibri"/>
            </a:endParaRPr>
          </a:p>
        </p:txBody>
      </p:sp>
      <p:sp>
        <p:nvSpPr>
          <p:cNvPr id="179" name="Google Shape;179;p28"/>
          <p:cNvSpPr txBox="1"/>
          <p:nvPr/>
        </p:nvSpPr>
        <p:spPr>
          <a:xfrm>
            <a:off x="1839375" y="3072400"/>
            <a:ext cx="6324900" cy="1648200"/>
          </a:xfrm>
          <a:prstGeom prst="rect">
            <a:avLst/>
          </a:prstGeom>
          <a:noFill/>
          <a:ln cap="flat" cmpd="sng" w="28575">
            <a:solidFill>
              <a:srgbClr val="000000"/>
            </a:solidFill>
            <a:prstDash val="dot"/>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2000">
              <a:solidFill>
                <a:schemeClr val="dk1"/>
              </a:solidFill>
              <a:latin typeface="Calibri"/>
              <a:ea typeface="Calibri"/>
              <a:cs typeface="Calibri"/>
              <a:sym typeface="Calibri"/>
            </a:endParaRPr>
          </a:p>
        </p:txBody>
      </p:sp>
      <p:grpSp>
        <p:nvGrpSpPr>
          <p:cNvPr id="180" name="Google Shape;180;p28"/>
          <p:cNvGrpSpPr/>
          <p:nvPr/>
        </p:nvGrpSpPr>
        <p:grpSpPr>
          <a:xfrm>
            <a:off x="6625802" y="3279605"/>
            <a:ext cx="399688" cy="397200"/>
            <a:chOff x="583100" y="3982600"/>
            <a:chExt cx="296175" cy="296175"/>
          </a:xfrm>
        </p:grpSpPr>
        <p:sp>
          <p:nvSpPr>
            <p:cNvPr id="181" name="Google Shape;181;p28"/>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1"/>
            </a:solidFill>
            <a:ln>
              <a:noFill/>
            </a:ln>
          </p:spPr>
          <p:txBody>
            <a:bodyPr anchorCtr="0" anchor="ctr" bIns="102575" lIns="102575" spcFirstLastPara="1" rIns="102575" wrap="square" tIns="102575">
              <a:noAutofit/>
            </a:bodyPr>
            <a:lstStyle/>
            <a:p>
              <a:pPr indent="0" lvl="0" marL="0" rtl="0" algn="l">
                <a:spcBef>
                  <a:spcPts val="0"/>
                </a:spcBef>
                <a:spcAft>
                  <a:spcPts val="0"/>
                </a:spcAft>
                <a:buNone/>
              </a:pPr>
              <a:r>
                <a:t/>
              </a:r>
              <a:endParaRPr/>
            </a:p>
          </p:txBody>
        </p:sp>
        <p:sp>
          <p:nvSpPr>
            <p:cNvPr id="182" name="Google Shape;182;p28"/>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1"/>
            </a:solidFill>
            <a:ln>
              <a:noFill/>
            </a:ln>
          </p:spPr>
          <p:txBody>
            <a:bodyPr anchorCtr="0" anchor="ctr" bIns="102575" lIns="102575" spcFirstLastPara="1" rIns="102575" wrap="square" tIns="102575">
              <a:noAutofit/>
            </a:bodyPr>
            <a:lstStyle/>
            <a:p>
              <a:pPr indent="0" lvl="0" marL="0" rtl="0" algn="l">
                <a:spcBef>
                  <a:spcPts val="0"/>
                </a:spcBef>
                <a:spcAft>
                  <a:spcPts val="0"/>
                </a:spcAft>
                <a:buNone/>
              </a:pPr>
              <a:r>
                <a:t/>
              </a:r>
              <a:endParaRPr/>
            </a:p>
          </p:txBody>
        </p:sp>
        <p:sp>
          <p:nvSpPr>
            <p:cNvPr id="183" name="Google Shape;183;p28"/>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1"/>
            </a:solidFill>
            <a:ln>
              <a:noFill/>
            </a:ln>
          </p:spPr>
          <p:txBody>
            <a:bodyPr anchorCtr="0" anchor="ctr" bIns="102575" lIns="102575" spcFirstLastPara="1" rIns="102575" wrap="square" tIns="102575">
              <a:noAutofit/>
            </a:bodyPr>
            <a:lstStyle/>
            <a:p>
              <a:pPr indent="0" lvl="0" marL="0" rtl="0" algn="l">
                <a:spcBef>
                  <a:spcPts val="0"/>
                </a:spcBef>
                <a:spcAft>
                  <a:spcPts val="0"/>
                </a:spcAft>
                <a:buNone/>
              </a:pPr>
              <a:r>
                <a:t/>
              </a:r>
              <a:endParaRPr/>
            </a:p>
          </p:txBody>
        </p:sp>
        <p:sp>
          <p:nvSpPr>
            <p:cNvPr id="184" name="Google Shape;184;p28"/>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1"/>
            </a:solidFill>
            <a:ln>
              <a:noFill/>
            </a:ln>
          </p:spPr>
          <p:txBody>
            <a:bodyPr anchorCtr="0" anchor="ctr" bIns="102575" lIns="102575" spcFirstLastPara="1" rIns="102575" wrap="square" tIns="102575">
              <a:noAutofit/>
            </a:bodyPr>
            <a:lstStyle/>
            <a:p>
              <a:pPr indent="0" lvl="0" marL="0" rtl="0" algn="l">
                <a:spcBef>
                  <a:spcPts val="0"/>
                </a:spcBef>
                <a:spcAft>
                  <a:spcPts val="0"/>
                </a:spcAft>
                <a:buNone/>
              </a:pPr>
              <a:r>
                <a:t/>
              </a:r>
              <a:endParaRPr/>
            </a:p>
          </p:txBody>
        </p:sp>
        <p:sp>
          <p:nvSpPr>
            <p:cNvPr id="185" name="Google Shape;185;p28"/>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1"/>
            </a:solidFill>
            <a:ln>
              <a:noFill/>
            </a:ln>
          </p:spPr>
          <p:txBody>
            <a:bodyPr anchorCtr="0" anchor="ctr" bIns="102575" lIns="102575" spcFirstLastPara="1" rIns="102575" wrap="square" tIns="102575">
              <a:noAutofit/>
            </a:bodyPr>
            <a:lstStyle/>
            <a:p>
              <a:pPr indent="0" lvl="0" marL="0" rtl="0" algn="l">
                <a:spcBef>
                  <a:spcPts val="0"/>
                </a:spcBef>
                <a:spcAft>
                  <a:spcPts val="0"/>
                </a:spcAft>
                <a:buNone/>
              </a:pPr>
              <a:r>
                <a:t/>
              </a:r>
              <a:endParaRPr/>
            </a:p>
          </p:txBody>
        </p:sp>
        <p:sp>
          <p:nvSpPr>
            <p:cNvPr id="186" name="Google Shape;186;p28"/>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1"/>
            </a:solidFill>
            <a:ln>
              <a:noFill/>
            </a:ln>
          </p:spPr>
          <p:txBody>
            <a:bodyPr anchorCtr="0" anchor="ctr" bIns="102575" lIns="102575" spcFirstLastPara="1" rIns="102575" wrap="square" tIns="102575">
              <a:noAutofit/>
            </a:bodyPr>
            <a:lstStyle/>
            <a:p>
              <a:pPr indent="0" lvl="0" marL="0" rtl="0" algn="l">
                <a:spcBef>
                  <a:spcPts val="0"/>
                </a:spcBef>
                <a:spcAft>
                  <a:spcPts val="0"/>
                </a:spcAft>
                <a:buNone/>
              </a:pPr>
              <a:r>
                <a:t/>
              </a:r>
              <a:endParaRPr/>
            </a:p>
          </p:txBody>
        </p:sp>
        <p:sp>
          <p:nvSpPr>
            <p:cNvPr id="187" name="Google Shape;187;p28"/>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1"/>
            </a:solidFill>
            <a:ln>
              <a:noFill/>
            </a:ln>
          </p:spPr>
          <p:txBody>
            <a:bodyPr anchorCtr="0" anchor="ctr" bIns="102575" lIns="102575" spcFirstLastPara="1" rIns="102575" wrap="square" tIns="102575">
              <a:noAutofit/>
            </a:bodyPr>
            <a:lstStyle/>
            <a:p>
              <a:pPr indent="0" lvl="0" marL="0" rtl="0" algn="l">
                <a:spcBef>
                  <a:spcPts val="0"/>
                </a:spcBef>
                <a:spcAft>
                  <a:spcPts val="0"/>
                </a:spcAft>
                <a:buNone/>
              </a:pPr>
              <a:r>
                <a:t/>
              </a:r>
              <a:endParaRPr/>
            </a:p>
          </p:txBody>
        </p:sp>
      </p:grpSp>
      <p:grpSp>
        <p:nvGrpSpPr>
          <p:cNvPr id="188" name="Google Shape;188;p28"/>
          <p:cNvGrpSpPr/>
          <p:nvPr/>
        </p:nvGrpSpPr>
        <p:grpSpPr>
          <a:xfrm>
            <a:off x="2985712" y="3245426"/>
            <a:ext cx="211761" cy="465550"/>
            <a:chOff x="5056800" y="3962900"/>
            <a:chExt cx="165425" cy="295400"/>
          </a:xfrm>
        </p:grpSpPr>
        <p:sp>
          <p:nvSpPr>
            <p:cNvPr id="189" name="Google Shape;189;p28"/>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1"/>
            </a:solidFill>
            <a:ln>
              <a:noFill/>
            </a:ln>
          </p:spPr>
          <p:txBody>
            <a:bodyPr anchorCtr="0" anchor="ctr" bIns="102575" lIns="102575" spcFirstLastPara="1" rIns="102575" wrap="square" tIns="102575">
              <a:noAutofit/>
            </a:bodyPr>
            <a:lstStyle/>
            <a:p>
              <a:pPr indent="0" lvl="0" marL="0" rtl="0" algn="l">
                <a:spcBef>
                  <a:spcPts val="0"/>
                </a:spcBef>
                <a:spcAft>
                  <a:spcPts val="0"/>
                </a:spcAft>
                <a:buNone/>
              </a:pPr>
              <a:r>
                <a:t/>
              </a:r>
              <a:endParaRPr/>
            </a:p>
          </p:txBody>
        </p:sp>
        <p:sp>
          <p:nvSpPr>
            <p:cNvPr id="190" name="Google Shape;190;p28"/>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1"/>
            </a:solidFill>
            <a:ln>
              <a:noFill/>
            </a:ln>
          </p:spPr>
          <p:txBody>
            <a:bodyPr anchorCtr="0" anchor="ctr" bIns="102575" lIns="102575" spcFirstLastPara="1" rIns="102575" wrap="square" tIns="102575">
              <a:noAutofit/>
            </a:bodyPr>
            <a:lstStyle/>
            <a:p>
              <a:pPr indent="0" lvl="0" marL="0" rtl="0" algn="l">
                <a:spcBef>
                  <a:spcPts val="0"/>
                </a:spcBef>
                <a:spcAft>
                  <a:spcPts val="0"/>
                </a:spcAft>
                <a:buNone/>
              </a:pPr>
              <a:r>
                <a:t/>
              </a:r>
              <a:endParaRPr/>
            </a:p>
          </p:txBody>
        </p:sp>
        <p:sp>
          <p:nvSpPr>
            <p:cNvPr id="191" name="Google Shape;191;p28"/>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1"/>
            </a:solidFill>
            <a:ln>
              <a:noFill/>
            </a:ln>
          </p:spPr>
          <p:txBody>
            <a:bodyPr anchorCtr="0" anchor="ctr" bIns="102575" lIns="102575" spcFirstLastPara="1" rIns="102575" wrap="square" tIns="102575">
              <a:noAutofit/>
            </a:bodyPr>
            <a:lstStyle/>
            <a:p>
              <a:pPr indent="0" lvl="0" marL="0" rtl="0" algn="l">
                <a:spcBef>
                  <a:spcPts val="0"/>
                </a:spcBef>
                <a:spcAft>
                  <a:spcPts val="0"/>
                </a:spcAft>
                <a:buNone/>
              </a:pPr>
              <a:r>
                <a:t/>
              </a:r>
              <a:endParaRPr/>
            </a:p>
          </p:txBody>
        </p:sp>
      </p:grpSp>
      <p:grpSp>
        <p:nvGrpSpPr>
          <p:cNvPr id="192" name="Google Shape;192;p28"/>
          <p:cNvGrpSpPr/>
          <p:nvPr/>
        </p:nvGrpSpPr>
        <p:grpSpPr>
          <a:xfrm>
            <a:off x="4711800" y="3285529"/>
            <a:ext cx="399708" cy="385322"/>
            <a:chOff x="-41526450" y="3653375"/>
            <a:chExt cx="315875" cy="247350"/>
          </a:xfrm>
        </p:grpSpPr>
        <p:sp>
          <p:nvSpPr>
            <p:cNvPr id="193" name="Google Shape;193;p28"/>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1"/>
            </a:solidFill>
            <a:ln>
              <a:noFill/>
            </a:ln>
          </p:spPr>
          <p:txBody>
            <a:bodyPr anchorCtr="0" anchor="ctr" bIns="102575" lIns="102575" spcFirstLastPara="1" rIns="102575" wrap="square" tIns="102575">
              <a:noAutofit/>
            </a:bodyPr>
            <a:lstStyle/>
            <a:p>
              <a:pPr indent="0" lvl="0" marL="0" rtl="0" algn="l">
                <a:spcBef>
                  <a:spcPts val="0"/>
                </a:spcBef>
                <a:spcAft>
                  <a:spcPts val="0"/>
                </a:spcAft>
                <a:buNone/>
              </a:pPr>
              <a:r>
                <a:t/>
              </a:r>
              <a:endParaRPr/>
            </a:p>
          </p:txBody>
        </p:sp>
        <p:sp>
          <p:nvSpPr>
            <p:cNvPr id="194" name="Google Shape;194;p28"/>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1"/>
            </a:solidFill>
            <a:ln>
              <a:noFill/>
            </a:ln>
          </p:spPr>
          <p:txBody>
            <a:bodyPr anchorCtr="0" anchor="ctr" bIns="102575" lIns="102575" spcFirstLastPara="1" rIns="102575" wrap="square" tIns="102575">
              <a:noAutofit/>
            </a:bodyPr>
            <a:lstStyle/>
            <a:p>
              <a:pPr indent="0" lvl="0" marL="0" rtl="0" algn="l">
                <a:spcBef>
                  <a:spcPts val="0"/>
                </a:spcBef>
                <a:spcAft>
                  <a:spcPts val="0"/>
                </a:spcAft>
                <a:buNone/>
              </a:pPr>
              <a:r>
                <a:t/>
              </a:r>
              <a:endParaRPr/>
            </a:p>
          </p:txBody>
        </p:sp>
      </p:grpSp>
      <p:sp>
        <p:nvSpPr>
          <p:cNvPr id="195" name="Google Shape;195;p28"/>
          <p:cNvSpPr txBox="1"/>
          <p:nvPr/>
        </p:nvSpPr>
        <p:spPr>
          <a:xfrm>
            <a:off x="2389350" y="3799525"/>
            <a:ext cx="1431000" cy="397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Fashion brands and buyers </a:t>
            </a:r>
            <a:endParaRPr>
              <a:solidFill>
                <a:schemeClr val="dk1"/>
              </a:solidFill>
              <a:latin typeface="Calibri"/>
              <a:ea typeface="Calibri"/>
              <a:cs typeface="Calibri"/>
              <a:sym typeface="Calibri"/>
            </a:endParaRPr>
          </a:p>
        </p:txBody>
      </p:sp>
      <p:sp>
        <p:nvSpPr>
          <p:cNvPr id="196" name="Google Shape;196;p28"/>
          <p:cNvSpPr txBox="1"/>
          <p:nvPr/>
        </p:nvSpPr>
        <p:spPr>
          <a:xfrm>
            <a:off x="4196150" y="3799525"/>
            <a:ext cx="1431000" cy="397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a:solidFill>
                  <a:schemeClr val="dk1"/>
                </a:solidFill>
                <a:latin typeface="Calibri"/>
                <a:ea typeface="Calibri"/>
                <a:cs typeface="Calibri"/>
                <a:sym typeface="Calibri"/>
              </a:rPr>
              <a:t>E-commerce platforms</a:t>
            </a:r>
            <a:endParaRPr>
              <a:solidFill>
                <a:schemeClr val="dk1"/>
              </a:solidFill>
              <a:latin typeface="Calibri"/>
              <a:ea typeface="Calibri"/>
              <a:cs typeface="Calibri"/>
              <a:sym typeface="Calibri"/>
            </a:endParaRPr>
          </a:p>
        </p:txBody>
      </p:sp>
      <p:sp>
        <p:nvSpPr>
          <p:cNvPr id="197" name="Google Shape;197;p28"/>
          <p:cNvSpPr txBox="1"/>
          <p:nvPr/>
        </p:nvSpPr>
        <p:spPr>
          <a:xfrm>
            <a:off x="6110150" y="3799525"/>
            <a:ext cx="1431000" cy="397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Calibri"/>
                <a:ea typeface="Calibri"/>
                <a:cs typeface="Calibri"/>
                <a:sym typeface="Calibri"/>
              </a:rPr>
              <a:t>F</a:t>
            </a:r>
            <a:r>
              <a:rPr lang="en">
                <a:solidFill>
                  <a:schemeClr val="dk1"/>
                </a:solidFill>
                <a:latin typeface="Calibri"/>
                <a:ea typeface="Calibri"/>
                <a:cs typeface="Calibri"/>
                <a:sym typeface="Calibri"/>
              </a:rPr>
              <a:t>ashion enthusiasts and influencers</a:t>
            </a:r>
            <a:endParaRPr>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4F1"/>
        </a:solidFill>
      </p:bgPr>
    </p:bg>
    <p:spTree>
      <p:nvGrpSpPr>
        <p:cNvPr id="201" name="Shape 201"/>
        <p:cNvGrpSpPr/>
        <p:nvPr/>
      </p:nvGrpSpPr>
      <p:grpSpPr>
        <a:xfrm>
          <a:off x="0" y="0"/>
          <a:ext cx="0" cy="0"/>
          <a:chOff x="0" y="0"/>
          <a:chExt cx="0" cy="0"/>
        </a:xfrm>
      </p:grpSpPr>
      <p:sp>
        <p:nvSpPr>
          <p:cNvPr id="202" name="Google Shape;202;p29"/>
          <p:cNvSpPr txBox="1"/>
          <p:nvPr/>
        </p:nvSpPr>
        <p:spPr>
          <a:xfrm>
            <a:off x="349823" y="138300"/>
            <a:ext cx="6491400" cy="692700"/>
          </a:xfrm>
          <a:prstGeom prst="rect">
            <a:avLst/>
          </a:prstGeom>
          <a:noFill/>
          <a:ln>
            <a:noFill/>
          </a:ln>
        </p:spPr>
        <p:txBody>
          <a:bodyPr anchorCtr="0" anchor="t" bIns="0" lIns="0" spcFirstLastPara="1" rIns="0" wrap="square" tIns="0">
            <a:spAutoFit/>
          </a:bodyPr>
          <a:lstStyle/>
          <a:p>
            <a:pPr indent="0" lvl="0" marL="0" marR="0" rtl="0" algn="l">
              <a:lnSpc>
                <a:spcPct val="165660"/>
              </a:lnSpc>
              <a:spcBef>
                <a:spcPts val="0"/>
              </a:spcBef>
              <a:spcAft>
                <a:spcPts val="0"/>
              </a:spcAft>
              <a:buNone/>
            </a:pPr>
            <a:r>
              <a:rPr b="1" lang="en" sz="4500">
                <a:latin typeface="Montserrat"/>
                <a:ea typeface="Montserrat"/>
                <a:cs typeface="Montserrat"/>
                <a:sym typeface="Montserrat"/>
              </a:rPr>
              <a:t>Data Description</a:t>
            </a:r>
            <a:endParaRPr b="1" sz="4500">
              <a:latin typeface="Montserrat"/>
              <a:ea typeface="Montserrat"/>
              <a:cs typeface="Montserrat"/>
              <a:sym typeface="Montserrat"/>
            </a:endParaRPr>
          </a:p>
        </p:txBody>
      </p:sp>
      <p:sp>
        <p:nvSpPr>
          <p:cNvPr id="203" name="Google Shape;203;p29"/>
          <p:cNvSpPr txBox="1"/>
          <p:nvPr/>
        </p:nvSpPr>
        <p:spPr>
          <a:xfrm>
            <a:off x="349825" y="854825"/>
            <a:ext cx="8567400" cy="12315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600">
                <a:solidFill>
                  <a:schemeClr val="dk1"/>
                </a:solidFill>
                <a:latin typeface="Calibri"/>
                <a:ea typeface="Calibri"/>
                <a:cs typeface="Calibri"/>
                <a:sym typeface="Calibri"/>
              </a:rPr>
              <a:t>The main variable in this study is the </a:t>
            </a:r>
            <a:r>
              <a:rPr b="1" lang="en" sz="1600">
                <a:solidFill>
                  <a:schemeClr val="dk1"/>
                </a:solidFill>
                <a:latin typeface="Calibri"/>
                <a:ea typeface="Calibri"/>
                <a:cs typeface="Calibri"/>
                <a:sym typeface="Calibri"/>
              </a:rPr>
              <a:t>search interest*</a:t>
            </a:r>
            <a:r>
              <a:rPr lang="en" sz="1600">
                <a:solidFill>
                  <a:schemeClr val="dk1"/>
                </a:solidFill>
                <a:latin typeface="Calibri"/>
                <a:ea typeface="Calibri"/>
                <a:cs typeface="Calibri"/>
                <a:sym typeface="Calibri"/>
              </a:rPr>
              <a:t> of the leather jacket at Google website in Los Angeles area with monthly data scale from 2004 to 2023 Nov. </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i="1" sz="1600">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i="1" lang="en" sz="1600">
                <a:solidFill>
                  <a:schemeClr val="dk1"/>
                </a:solidFill>
                <a:latin typeface="Calibri"/>
                <a:ea typeface="Calibri"/>
                <a:cs typeface="Calibri"/>
                <a:sym typeface="Calibri"/>
              </a:rPr>
              <a:t>*Search Interest: represent the popularity of the search term. A value of 100 is the peak popularity for the term. A value of 50 means that the term is half as popular.</a:t>
            </a:r>
            <a:r>
              <a:rPr i="1" lang="en">
                <a:solidFill>
                  <a:schemeClr val="dk1"/>
                </a:solidFill>
                <a:latin typeface="Verdana"/>
                <a:ea typeface="Verdana"/>
                <a:cs typeface="Verdana"/>
                <a:sym typeface="Verdana"/>
              </a:rPr>
              <a:t> </a:t>
            </a:r>
            <a:endParaRPr i="1">
              <a:solidFill>
                <a:schemeClr val="dk1"/>
              </a:solidFill>
              <a:latin typeface="Verdana"/>
              <a:ea typeface="Verdana"/>
              <a:cs typeface="Verdana"/>
              <a:sym typeface="Verdana"/>
            </a:endParaRPr>
          </a:p>
        </p:txBody>
      </p:sp>
      <p:pic>
        <p:nvPicPr>
          <p:cNvPr id="204" name="Google Shape;204;p29"/>
          <p:cNvPicPr preferRelativeResize="0"/>
          <p:nvPr/>
        </p:nvPicPr>
        <p:blipFill>
          <a:blip r:embed="rId3">
            <a:alphaModFix/>
          </a:blip>
          <a:stretch>
            <a:fillRect/>
          </a:stretch>
        </p:blipFill>
        <p:spPr>
          <a:xfrm>
            <a:off x="349825" y="2248000"/>
            <a:ext cx="6422208" cy="2752375"/>
          </a:xfrm>
          <a:prstGeom prst="rect">
            <a:avLst/>
          </a:prstGeom>
          <a:noFill/>
          <a:ln>
            <a:noFill/>
          </a:ln>
        </p:spPr>
      </p:pic>
      <p:sp>
        <p:nvSpPr>
          <p:cNvPr id="205" name="Google Shape;205;p29"/>
          <p:cNvSpPr txBox="1"/>
          <p:nvPr/>
        </p:nvSpPr>
        <p:spPr>
          <a:xfrm>
            <a:off x="6906200" y="3133238"/>
            <a:ext cx="2175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Calibri"/>
                <a:ea typeface="Calibri"/>
                <a:cs typeface="Calibri"/>
                <a:sym typeface="Calibri"/>
              </a:rPr>
              <a:t>Level, trend, seasonality, and noise</a:t>
            </a:r>
            <a:endParaRPr sz="1600">
              <a:solidFill>
                <a:schemeClr val="dk1"/>
              </a:solidFill>
              <a:latin typeface="Calibri"/>
              <a:ea typeface="Calibri"/>
              <a:cs typeface="Calibri"/>
              <a:sym typeface="Calibri"/>
            </a:endParaRPr>
          </a:p>
        </p:txBody>
      </p:sp>
      <p:sp>
        <p:nvSpPr>
          <p:cNvPr id="206" name="Google Shape;206;p29"/>
          <p:cNvSpPr txBox="1"/>
          <p:nvPr/>
        </p:nvSpPr>
        <p:spPr>
          <a:xfrm>
            <a:off x="7579500" y="4748725"/>
            <a:ext cx="1564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Data source: </a:t>
            </a:r>
            <a:r>
              <a:rPr lang="en" sz="1000" u="sng">
                <a:solidFill>
                  <a:schemeClr val="hlink"/>
                </a:solidFill>
                <a:latin typeface="Calibri"/>
                <a:ea typeface="Calibri"/>
                <a:cs typeface="Calibri"/>
                <a:sym typeface="Calibri"/>
                <a:hlinkClick r:id="rId4"/>
              </a:rPr>
              <a:t>Google Trend</a:t>
            </a:r>
            <a:endParaRPr sz="10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4F1"/>
        </a:solidFill>
      </p:bgPr>
    </p:bg>
    <p:spTree>
      <p:nvGrpSpPr>
        <p:cNvPr id="210" name="Shape 210"/>
        <p:cNvGrpSpPr/>
        <p:nvPr/>
      </p:nvGrpSpPr>
      <p:grpSpPr>
        <a:xfrm>
          <a:off x="0" y="0"/>
          <a:ext cx="0" cy="0"/>
          <a:chOff x="0" y="0"/>
          <a:chExt cx="0" cy="0"/>
        </a:xfrm>
      </p:grpSpPr>
      <p:sp>
        <p:nvSpPr>
          <p:cNvPr id="211" name="Google Shape;211;p30"/>
          <p:cNvSpPr/>
          <p:nvPr/>
        </p:nvSpPr>
        <p:spPr>
          <a:xfrm rot="10800000">
            <a:off x="1783725" y="180675"/>
            <a:ext cx="6719400" cy="1848600"/>
          </a:xfrm>
          <a:prstGeom prst="roundRect">
            <a:avLst>
              <a:gd fmla="val 8333" name="adj"/>
            </a:avLst>
          </a:prstGeom>
          <a:solidFill>
            <a:srgbClr val="FFFFFF">
              <a:alpha val="177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Calibri"/>
              <a:ea typeface="Calibri"/>
              <a:cs typeface="Calibri"/>
              <a:sym typeface="Calibri"/>
            </a:endParaRPr>
          </a:p>
        </p:txBody>
      </p:sp>
      <p:sp>
        <p:nvSpPr>
          <p:cNvPr id="212" name="Google Shape;212;p30"/>
          <p:cNvSpPr txBox="1"/>
          <p:nvPr/>
        </p:nvSpPr>
        <p:spPr>
          <a:xfrm>
            <a:off x="687272" y="959600"/>
            <a:ext cx="685800" cy="8466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i="1" lang="en" sz="5500">
                <a:solidFill>
                  <a:schemeClr val="dk1"/>
                </a:solidFill>
                <a:latin typeface="Montserrat"/>
                <a:ea typeface="Montserrat"/>
                <a:cs typeface="Montserrat"/>
                <a:sym typeface="Montserrat"/>
              </a:rPr>
              <a:t> </a:t>
            </a:r>
            <a:r>
              <a:rPr b="1" i="1" lang="en" sz="5500">
                <a:solidFill>
                  <a:schemeClr val="dk1"/>
                </a:solidFill>
                <a:latin typeface="Montserrat"/>
                <a:ea typeface="Montserrat"/>
                <a:cs typeface="Montserrat"/>
                <a:sym typeface="Montserrat"/>
              </a:rPr>
              <a:t>1.</a:t>
            </a:r>
            <a:endParaRPr i="1" sz="5500">
              <a:solidFill>
                <a:schemeClr val="dk1"/>
              </a:solidFill>
            </a:endParaRPr>
          </a:p>
        </p:txBody>
      </p:sp>
      <p:sp>
        <p:nvSpPr>
          <p:cNvPr id="213" name="Google Shape;213;p30"/>
          <p:cNvSpPr txBox="1"/>
          <p:nvPr/>
        </p:nvSpPr>
        <p:spPr>
          <a:xfrm>
            <a:off x="1937625" y="1013450"/>
            <a:ext cx="6415800" cy="985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1600">
                <a:solidFill>
                  <a:schemeClr val="dk1"/>
                </a:solidFill>
                <a:latin typeface="Calibri"/>
                <a:ea typeface="Calibri"/>
                <a:cs typeface="Calibri"/>
                <a:sym typeface="Calibri"/>
              </a:rPr>
              <a:t>Data Pre Processing</a:t>
            </a:r>
            <a:endParaRPr sz="1600">
              <a:solidFill>
                <a:schemeClr val="dk1"/>
              </a:solidFill>
              <a:latin typeface="Calibri"/>
              <a:ea typeface="Calibri"/>
              <a:cs typeface="Calibri"/>
              <a:sym typeface="Calibri"/>
            </a:endParaRPr>
          </a:p>
          <a:p>
            <a:pPr indent="0" lvl="0" marL="0" rtl="0" algn="l">
              <a:spcBef>
                <a:spcPts val="0"/>
              </a:spcBef>
              <a:spcAft>
                <a:spcPts val="0"/>
              </a:spcAft>
              <a:buNone/>
            </a:pPr>
            <a:r>
              <a:rPr lang="en" sz="1600">
                <a:solidFill>
                  <a:schemeClr val="dk1"/>
                </a:solidFill>
                <a:latin typeface="Calibri"/>
                <a:ea typeface="Calibri"/>
                <a:cs typeface="Calibri"/>
                <a:sym typeface="Calibri"/>
              </a:rPr>
              <a:t>We perform </a:t>
            </a:r>
            <a:r>
              <a:rPr b="1" lang="en" sz="1600">
                <a:solidFill>
                  <a:schemeClr val="dk1"/>
                </a:solidFill>
                <a:latin typeface="Calibri"/>
                <a:ea typeface="Calibri"/>
                <a:cs typeface="Calibri"/>
                <a:sym typeface="Calibri"/>
              </a:rPr>
              <a:t>classical decomposition</a:t>
            </a:r>
            <a:r>
              <a:rPr lang="en" sz="1600">
                <a:solidFill>
                  <a:schemeClr val="dk1"/>
                </a:solidFill>
                <a:latin typeface="Calibri"/>
                <a:ea typeface="Calibri"/>
                <a:cs typeface="Calibri"/>
                <a:sym typeface="Calibri"/>
              </a:rPr>
              <a:t> first to understand the level, trend, seasonality, and noise from the dataset. We selected the </a:t>
            </a:r>
            <a:r>
              <a:rPr lang="en" sz="1600">
                <a:solidFill>
                  <a:schemeClr val="dk1"/>
                </a:solidFill>
                <a:latin typeface="Calibri"/>
                <a:ea typeface="Calibri"/>
                <a:cs typeface="Calibri"/>
                <a:sym typeface="Calibri"/>
              </a:rPr>
              <a:t>period</a:t>
            </a:r>
            <a:r>
              <a:rPr lang="en" sz="1600">
                <a:solidFill>
                  <a:schemeClr val="dk1"/>
                </a:solidFill>
                <a:latin typeface="Calibri"/>
                <a:ea typeface="Calibri"/>
                <a:cs typeface="Calibri"/>
                <a:sym typeface="Calibri"/>
              </a:rPr>
              <a:t> from 2004 to 2021 as training period, and 2021-2023 as the testing period. </a:t>
            </a:r>
            <a:endParaRPr b="1" sz="1600">
              <a:solidFill>
                <a:schemeClr val="dk1"/>
              </a:solidFill>
              <a:latin typeface="Calibri"/>
              <a:ea typeface="Calibri"/>
              <a:cs typeface="Calibri"/>
              <a:sym typeface="Calibri"/>
            </a:endParaRPr>
          </a:p>
        </p:txBody>
      </p:sp>
      <p:sp>
        <p:nvSpPr>
          <p:cNvPr id="214" name="Google Shape;214;p30"/>
          <p:cNvSpPr/>
          <p:nvPr/>
        </p:nvSpPr>
        <p:spPr>
          <a:xfrm rot="10800000">
            <a:off x="1772575" y="2282507"/>
            <a:ext cx="6719400" cy="2091600"/>
          </a:xfrm>
          <a:prstGeom prst="roundRect">
            <a:avLst>
              <a:gd fmla="val 8333" name="adj"/>
            </a:avLst>
          </a:prstGeom>
          <a:solidFill>
            <a:srgbClr val="FFFFFF">
              <a:alpha val="177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Calibri"/>
              <a:ea typeface="Calibri"/>
              <a:cs typeface="Calibri"/>
              <a:sym typeface="Calibri"/>
            </a:endParaRPr>
          </a:p>
        </p:txBody>
      </p:sp>
      <p:sp>
        <p:nvSpPr>
          <p:cNvPr id="215" name="Google Shape;215;p30"/>
          <p:cNvSpPr txBox="1"/>
          <p:nvPr/>
        </p:nvSpPr>
        <p:spPr>
          <a:xfrm>
            <a:off x="305387" y="2427607"/>
            <a:ext cx="1449600" cy="846600"/>
          </a:xfrm>
          <a:prstGeom prst="rect">
            <a:avLst/>
          </a:prstGeom>
          <a:noFill/>
          <a:ln>
            <a:noFill/>
          </a:ln>
        </p:spPr>
        <p:txBody>
          <a:bodyPr anchorCtr="0" anchor="t" bIns="0" lIns="0" spcFirstLastPara="1" rIns="0" wrap="square" tIns="0">
            <a:spAutoFit/>
          </a:bodyPr>
          <a:lstStyle/>
          <a:p>
            <a:pPr indent="0" lvl="0" marL="457200" marR="0" rtl="0" algn="l">
              <a:lnSpc>
                <a:spcPct val="130000"/>
              </a:lnSpc>
              <a:spcBef>
                <a:spcPts val="0"/>
              </a:spcBef>
              <a:spcAft>
                <a:spcPts val="0"/>
              </a:spcAft>
              <a:buNone/>
            </a:pPr>
            <a:r>
              <a:rPr b="1" i="1" lang="en" sz="5500">
                <a:solidFill>
                  <a:schemeClr val="dk1"/>
                </a:solidFill>
                <a:latin typeface="Montserrat"/>
                <a:ea typeface="Montserrat"/>
                <a:cs typeface="Montserrat"/>
                <a:sym typeface="Montserrat"/>
              </a:rPr>
              <a:t>2.</a:t>
            </a:r>
            <a:endParaRPr i="1" sz="5500">
              <a:solidFill>
                <a:schemeClr val="dk1"/>
              </a:solidFill>
            </a:endParaRPr>
          </a:p>
        </p:txBody>
      </p:sp>
      <p:sp>
        <p:nvSpPr>
          <p:cNvPr id="216" name="Google Shape;216;p30"/>
          <p:cNvSpPr txBox="1"/>
          <p:nvPr/>
        </p:nvSpPr>
        <p:spPr>
          <a:xfrm>
            <a:off x="1937624" y="2282507"/>
            <a:ext cx="6415800" cy="147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1600">
                <a:solidFill>
                  <a:schemeClr val="dk1"/>
                </a:solidFill>
                <a:latin typeface="Calibri"/>
                <a:ea typeface="Calibri"/>
                <a:cs typeface="Calibri"/>
                <a:sym typeface="Calibri"/>
              </a:rPr>
              <a:t>Model Fitting </a:t>
            </a:r>
            <a:endParaRPr sz="1600">
              <a:solidFill>
                <a:schemeClr val="dk1"/>
              </a:solidFill>
              <a:latin typeface="Calibri"/>
              <a:ea typeface="Calibri"/>
              <a:cs typeface="Calibri"/>
              <a:sym typeface="Calibri"/>
            </a:endParaRPr>
          </a:p>
          <a:p>
            <a:pPr indent="0" lvl="0" marL="0" rtl="0" algn="l">
              <a:spcBef>
                <a:spcPts val="0"/>
              </a:spcBef>
              <a:spcAft>
                <a:spcPts val="0"/>
              </a:spcAft>
              <a:buNone/>
            </a:pPr>
            <a:r>
              <a:rPr lang="en" sz="1600">
                <a:solidFill>
                  <a:schemeClr val="dk1"/>
                </a:solidFill>
                <a:latin typeface="Calibri"/>
                <a:ea typeface="Calibri"/>
                <a:cs typeface="Calibri"/>
                <a:sym typeface="Calibri"/>
              </a:rPr>
              <a:t>We explore different models, including Seasonal Naive Forecasting, Moving Average, Holt Winter’s Exponential Smoothing, ARIMA, and NNETAR. After that, we fit models with validation sets and choose the one with the least residuals.</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217" name="Google Shape;217;p30"/>
          <p:cNvSpPr/>
          <p:nvPr/>
        </p:nvSpPr>
        <p:spPr>
          <a:xfrm rot="10800000">
            <a:off x="1772575" y="4691899"/>
            <a:ext cx="6719400" cy="1649400"/>
          </a:xfrm>
          <a:prstGeom prst="roundRect">
            <a:avLst>
              <a:gd fmla="val 8333" name="adj"/>
            </a:avLst>
          </a:prstGeom>
          <a:solidFill>
            <a:srgbClr val="FFFFFF">
              <a:alpha val="177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Calibri"/>
              <a:ea typeface="Calibri"/>
              <a:cs typeface="Calibri"/>
              <a:sym typeface="Calibri"/>
            </a:endParaRPr>
          </a:p>
        </p:txBody>
      </p:sp>
      <p:sp>
        <p:nvSpPr>
          <p:cNvPr id="218" name="Google Shape;218;p30"/>
          <p:cNvSpPr txBox="1"/>
          <p:nvPr/>
        </p:nvSpPr>
        <p:spPr>
          <a:xfrm>
            <a:off x="305387" y="3819397"/>
            <a:ext cx="1449600" cy="846600"/>
          </a:xfrm>
          <a:prstGeom prst="rect">
            <a:avLst/>
          </a:prstGeom>
          <a:noFill/>
          <a:ln>
            <a:noFill/>
          </a:ln>
        </p:spPr>
        <p:txBody>
          <a:bodyPr anchorCtr="0" anchor="t" bIns="0" lIns="0" spcFirstLastPara="1" rIns="0" wrap="square" tIns="0">
            <a:spAutoFit/>
          </a:bodyPr>
          <a:lstStyle/>
          <a:p>
            <a:pPr indent="0" lvl="0" marL="457200" marR="0" rtl="0" algn="l">
              <a:lnSpc>
                <a:spcPct val="130000"/>
              </a:lnSpc>
              <a:spcBef>
                <a:spcPts val="0"/>
              </a:spcBef>
              <a:spcAft>
                <a:spcPts val="0"/>
              </a:spcAft>
              <a:buNone/>
            </a:pPr>
            <a:r>
              <a:rPr b="1" i="1" lang="en" sz="5500">
                <a:solidFill>
                  <a:schemeClr val="dk1"/>
                </a:solidFill>
                <a:latin typeface="Montserrat"/>
                <a:ea typeface="Montserrat"/>
                <a:cs typeface="Montserrat"/>
                <a:sym typeface="Montserrat"/>
              </a:rPr>
              <a:t>3.</a:t>
            </a:r>
            <a:endParaRPr i="1" sz="5500">
              <a:solidFill>
                <a:schemeClr val="dk1"/>
              </a:solidFill>
            </a:endParaRPr>
          </a:p>
        </p:txBody>
      </p:sp>
      <p:sp>
        <p:nvSpPr>
          <p:cNvPr id="219" name="Google Shape;219;p30"/>
          <p:cNvSpPr txBox="1"/>
          <p:nvPr/>
        </p:nvSpPr>
        <p:spPr>
          <a:xfrm>
            <a:off x="1924374" y="3929372"/>
            <a:ext cx="6415800" cy="738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1600">
                <a:solidFill>
                  <a:schemeClr val="dk1"/>
                </a:solidFill>
                <a:latin typeface="Calibri"/>
                <a:ea typeface="Calibri"/>
                <a:cs typeface="Calibri"/>
                <a:sym typeface="Calibri"/>
              </a:rPr>
              <a:t>Model Forecasting</a:t>
            </a:r>
            <a:endParaRPr sz="1600">
              <a:solidFill>
                <a:schemeClr val="dk1"/>
              </a:solidFill>
              <a:latin typeface="Calibri"/>
              <a:ea typeface="Calibri"/>
              <a:cs typeface="Calibri"/>
              <a:sym typeface="Calibri"/>
            </a:endParaRPr>
          </a:p>
          <a:p>
            <a:pPr indent="0" lvl="0" marL="0" rtl="0" algn="l">
              <a:spcBef>
                <a:spcPts val="0"/>
              </a:spcBef>
              <a:spcAft>
                <a:spcPts val="0"/>
              </a:spcAft>
              <a:buNone/>
            </a:pPr>
            <a:r>
              <a:rPr lang="en" sz="1600">
                <a:solidFill>
                  <a:schemeClr val="dk1"/>
                </a:solidFill>
                <a:latin typeface="Calibri"/>
                <a:ea typeface="Calibri"/>
                <a:cs typeface="Calibri"/>
                <a:sym typeface="Calibri"/>
              </a:rPr>
              <a:t>We </a:t>
            </a:r>
            <a:r>
              <a:rPr lang="en" sz="1600">
                <a:solidFill>
                  <a:schemeClr val="dk1"/>
                </a:solidFill>
                <a:latin typeface="Calibri"/>
                <a:ea typeface="Calibri"/>
                <a:cs typeface="Calibri"/>
                <a:sym typeface="Calibri"/>
              </a:rPr>
              <a:t>forecast</a:t>
            </a:r>
            <a:r>
              <a:rPr lang="en" sz="1600">
                <a:solidFill>
                  <a:schemeClr val="dk1"/>
                </a:solidFill>
                <a:latin typeface="Calibri"/>
                <a:ea typeface="Calibri"/>
                <a:cs typeface="Calibri"/>
                <a:sym typeface="Calibri"/>
              </a:rPr>
              <a:t> </a:t>
            </a:r>
            <a:r>
              <a:rPr lang="en" sz="1600">
                <a:solidFill>
                  <a:schemeClr val="dk1"/>
                </a:solidFill>
                <a:latin typeface="Calibri"/>
                <a:ea typeface="Calibri"/>
                <a:cs typeface="Calibri"/>
                <a:sym typeface="Calibri"/>
              </a:rPr>
              <a:t>future value of 2023 Nov - 2024 Nov using Moving Average and ARIMA models</a:t>
            </a:r>
            <a:endParaRPr sz="1600">
              <a:solidFill>
                <a:schemeClr val="dk1"/>
              </a:solidFill>
              <a:latin typeface="Calibri"/>
              <a:ea typeface="Calibri"/>
              <a:cs typeface="Calibri"/>
              <a:sym typeface="Calibri"/>
            </a:endParaRPr>
          </a:p>
        </p:txBody>
      </p:sp>
      <p:sp>
        <p:nvSpPr>
          <p:cNvPr id="220" name="Google Shape;220;p30"/>
          <p:cNvSpPr txBox="1"/>
          <p:nvPr/>
        </p:nvSpPr>
        <p:spPr>
          <a:xfrm>
            <a:off x="349831" y="138312"/>
            <a:ext cx="4591200" cy="692700"/>
          </a:xfrm>
          <a:prstGeom prst="rect">
            <a:avLst/>
          </a:prstGeom>
          <a:noFill/>
          <a:ln>
            <a:noFill/>
          </a:ln>
        </p:spPr>
        <p:txBody>
          <a:bodyPr anchorCtr="0" anchor="t" bIns="0" lIns="0" spcFirstLastPara="1" rIns="0" wrap="square" tIns="0">
            <a:spAutoFit/>
          </a:bodyPr>
          <a:lstStyle/>
          <a:p>
            <a:pPr indent="0" lvl="0" marL="0" marR="0" rtl="0" algn="l">
              <a:lnSpc>
                <a:spcPct val="165660"/>
              </a:lnSpc>
              <a:spcBef>
                <a:spcPts val="0"/>
              </a:spcBef>
              <a:spcAft>
                <a:spcPts val="0"/>
              </a:spcAft>
              <a:buNone/>
            </a:pPr>
            <a:r>
              <a:rPr b="1" lang="en" sz="4500">
                <a:latin typeface="Montserrat"/>
                <a:ea typeface="Montserrat"/>
                <a:cs typeface="Montserrat"/>
                <a:sym typeface="Montserrat"/>
              </a:rPr>
              <a:t>Methodology</a:t>
            </a:r>
            <a:endParaRPr b="1" sz="4500">
              <a:latin typeface="Montserrat"/>
              <a:ea typeface="Montserrat"/>
              <a:cs typeface="Montserrat"/>
              <a:sym typeface="Montserrat"/>
            </a:endParaRPr>
          </a:p>
        </p:txBody>
      </p:sp>
      <p:pic>
        <p:nvPicPr>
          <p:cNvPr id="221" name="Google Shape;221;p30"/>
          <p:cNvPicPr preferRelativeResize="0"/>
          <p:nvPr/>
        </p:nvPicPr>
        <p:blipFill>
          <a:blip r:embed="rId3">
            <a:alphaModFix amt="27000"/>
          </a:blip>
          <a:stretch>
            <a:fillRect/>
          </a:stretch>
        </p:blipFill>
        <p:spPr>
          <a:xfrm>
            <a:off x="5030202" y="0"/>
            <a:ext cx="4113796" cy="5143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4F1"/>
        </a:solidFill>
      </p:bgPr>
    </p:bg>
    <p:spTree>
      <p:nvGrpSpPr>
        <p:cNvPr id="225" name="Shape 225"/>
        <p:cNvGrpSpPr/>
        <p:nvPr/>
      </p:nvGrpSpPr>
      <p:grpSpPr>
        <a:xfrm>
          <a:off x="0" y="0"/>
          <a:ext cx="0" cy="0"/>
          <a:chOff x="0" y="0"/>
          <a:chExt cx="0" cy="0"/>
        </a:xfrm>
      </p:grpSpPr>
      <p:sp>
        <p:nvSpPr>
          <p:cNvPr id="226" name="Google Shape;226;p31"/>
          <p:cNvSpPr txBox="1"/>
          <p:nvPr/>
        </p:nvSpPr>
        <p:spPr>
          <a:xfrm>
            <a:off x="349825" y="290700"/>
            <a:ext cx="7232100" cy="492600"/>
          </a:xfrm>
          <a:prstGeom prst="rect">
            <a:avLst/>
          </a:prstGeom>
          <a:noFill/>
          <a:ln>
            <a:noFill/>
          </a:ln>
        </p:spPr>
        <p:txBody>
          <a:bodyPr anchorCtr="0" anchor="t" bIns="0" lIns="0" spcFirstLastPara="1" rIns="0" wrap="square" tIns="0">
            <a:spAutoFit/>
          </a:bodyPr>
          <a:lstStyle/>
          <a:p>
            <a:pPr indent="0" lvl="0" marL="0" marR="0" rtl="0" algn="l">
              <a:lnSpc>
                <a:spcPct val="165660"/>
              </a:lnSpc>
              <a:spcBef>
                <a:spcPts val="0"/>
              </a:spcBef>
              <a:spcAft>
                <a:spcPts val="0"/>
              </a:spcAft>
              <a:buNone/>
            </a:pPr>
            <a:r>
              <a:rPr b="1" lang="en" sz="3200">
                <a:latin typeface="Montserrat"/>
                <a:ea typeface="Montserrat"/>
                <a:cs typeface="Montserrat"/>
                <a:sym typeface="Montserrat"/>
              </a:rPr>
              <a:t>Seasonal Naive Forecasting</a:t>
            </a:r>
            <a:endParaRPr b="1" sz="3200">
              <a:latin typeface="Montserrat"/>
              <a:ea typeface="Montserrat"/>
              <a:cs typeface="Montserrat"/>
              <a:sym typeface="Montserrat"/>
            </a:endParaRPr>
          </a:p>
        </p:txBody>
      </p:sp>
      <p:pic>
        <p:nvPicPr>
          <p:cNvPr id="227" name="Google Shape;227;p31"/>
          <p:cNvPicPr preferRelativeResize="0"/>
          <p:nvPr/>
        </p:nvPicPr>
        <p:blipFill rotWithShape="1">
          <a:blip r:embed="rId3">
            <a:alphaModFix/>
          </a:blip>
          <a:srcRect b="1438" l="891" r="1117" t="5155"/>
          <a:stretch/>
        </p:blipFill>
        <p:spPr>
          <a:xfrm>
            <a:off x="3587725" y="1134575"/>
            <a:ext cx="5500027" cy="3366849"/>
          </a:xfrm>
          <a:prstGeom prst="rect">
            <a:avLst/>
          </a:prstGeom>
          <a:noFill/>
          <a:ln>
            <a:noFill/>
          </a:ln>
        </p:spPr>
      </p:pic>
      <p:sp>
        <p:nvSpPr>
          <p:cNvPr id="228" name="Google Shape;228;p31"/>
          <p:cNvSpPr txBox="1"/>
          <p:nvPr/>
        </p:nvSpPr>
        <p:spPr>
          <a:xfrm>
            <a:off x="349825" y="1134575"/>
            <a:ext cx="3237900" cy="37047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2000">
              <a:solidFill>
                <a:schemeClr val="dk1"/>
              </a:solidFill>
              <a:latin typeface="Calibri"/>
              <a:ea typeface="Calibri"/>
              <a:cs typeface="Calibri"/>
              <a:sym typeface="Calibri"/>
            </a:endParaRPr>
          </a:p>
        </p:txBody>
      </p:sp>
      <p:graphicFrame>
        <p:nvGraphicFramePr>
          <p:cNvPr id="229" name="Google Shape;229;p31"/>
          <p:cNvGraphicFramePr/>
          <p:nvPr/>
        </p:nvGraphicFramePr>
        <p:xfrm>
          <a:off x="259650" y="1484425"/>
          <a:ext cx="3000000" cy="3000000"/>
        </p:xfrm>
        <a:graphic>
          <a:graphicData uri="http://schemas.openxmlformats.org/drawingml/2006/table">
            <a:tbl>
              <a:tblPr>
                <a:noFill/>
                <a:tableStyleId>{BDEEADCF-598E-4C89-BE42-B8905072738F}</a:tableStyleId>
              </a:tblPr>
              <a:tblGrid>
                <a:gridCol w="1079300"/>
                <a:gridCol w="1079300"/>
                <a:gridCol w="107930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RMSE</a:t>
                      </a:r>
                      <a:endParaRPr/>
                    </a:p>
                  </a:txBody>
                  <a:tcPr marT="91425" marB="91425" marR="91425" marL="91425"/>
                </a:tc>
                <a:tc>
                  <a:txBody>
                    <a:bodyPr/>
                    <a:lstStyle/>
                    <a:p>
                      <a:pPr indent="0" lvl="0" marL="0" rtl="0" algn="l">
                        <a:spcBef>
                          <a:spcPts val="0"/>
                        </a:spcBef>
                        <a:spcAft>
                          <a:spcPts val="0"/>
                        </a:spcAft>
                        <a:buNone/>
                      </a:pPr>
                      <a:r>
                        <a:rPr lang="en"/>
                        <a:t>MAPE</a:t>
                      </a:r>
                      <a:endParaRPr/>
                    </a:p>
                  </a:txBody>
                  <a:tcPr marT="91425" marB="91425" marR="91425" marL="91425"/>
                </a:tc>
              </a:tr>
              <a:tr h="381000">
                <a:tc>
                  <a:txBody>
                    <a:bodyPr/>
                    <a:lstStyle/>
                    <a:p>
                      <a:pPr indent="0" lvl="0" marL="0" rtl="0" algn="l">
                        <a:spcBef>
                          <a:spcPts val="0"/>
                        </a:spcBef>
                        <a:spcAft>
                          <a:spcPts val="0"/>
                        </a:spcAft>
                        <a:buNone/>
                      </a:pPr>
                      <a:r>
                        <a:rPr lang="en"/>
                        <a:t>Training</a:t>
                      </a:r>
                      <a:endParaRPr/>
                    </a:p>
                  </a:txBody>
                  <a:tcPr marT="91425" marB="91425" marR="91425" marL="91425"/>
                </a:tc>
                <a:tc>
                  <a:txBody>
                    <a:bodyPr/>
                    <a:lstStyle/>
                    <a:p>
                      <a:pPr indent="0" lvl="0" marL="0" rtl="0" algn="l">
                        <a:lnSpc>
                          <a:spcPct val="120000"/>
                        </a:lnSpc>
                        <a:spcBef>
                          <a:spcPts val="0"/>
                        </a:spcBef>
                        <a:spcAft>
                          <a:spcPts val="0"/>
                        </a:spcAft>
                        <a:buNone/>
                      </a:pPr>
                      <a:r>
                        <a:rPr lang="en"/>
                        <a:t>8.369249</a:t>
                      </a:r>
                      <a:endParaRPr/>
                    </a:p>
                  </a:txBody>
                  <a:tcPr marT="91425" marB="91425" marR="91425" marL="91425"/>
                </a:tc>
                <a:tc>
                  <a:txBody>
                    <a:bodyPr/>
                    <a:lstStyle/>
                    <a:p>
                      <a:pPr indent="0" lvl="0" marL="0" rtl="0" algn="l">
                        <a:lnSpc>
                          <a:spcPct val="120000"/>
                        </a:lnSpc>
                        <a:spcBef>
                          <a:spcPts val="0"/>
                        </a:spcBef>
                        <a:spcAft>
                          <a:spcPts val="0"/>
                        </a:spcAft>
                        <a:buNone/>
                      </a:pPr>
                      <a:r>
                        <a:rPr lang="en"/>
                        <a:t>15.93752</a:t>
                      </a:r>
                      <a:endParaRPr/>
                    </a:p>
                  </a:txBody>
                  <a:tcPr marT="91425" marB="91425" marR="91425" marL="91425"/>
                </a:tc>
              </a:tr>
              <a:tr h="381000">
                <a:tc>
                  <a:txBody>
                    <a:bodyPr/>
                    <a:lstStyle/>
                    <a:p>
                      <a:pPr indent="0" lvl="0" marL="0" rtl="0" algn="l">
                        <a:spcBef>
                          <a:spcPts val="0"/>
                        </a:spcBef>
                        <a:spcAft>
                          <a:spcPts val="0"/>
                        </a:spcAft>
                        <a:buNone/>
                      </a:pPr>
                      <a:r>
                        <a:rPr lang="en"/>
                        <a:t>Testing</a:t>
                      </a:r>
                      <a:endParaRPr/>
                    </a:p>
                  </a:txBody>
                  <a:tcPr marT="91425" marB="91425" marR="91425" marL="91425"/>
                </a:tc>
                <a:tc>
                  <a:txBody>
                    <a:bodyPr/>
                    <a:lstStyle/>
                    <a:p>
                      <a:pPr indent="0" lvl="0" marL="0" rtl="0" algn="l">
                        <a:lnSpc>
                          <a:spcPct val="120000"/>
                        </a:lnSpc>
                        <a:spcBef>
                          <a:spcPts val="0"/>
                        </a:spcBef>
                        <a:spcAft>
                          <a:spcPts val="0"/>
                        </a:spcAft>
                        <a:buNone/>
                      </a:pPr>
                      <a:r>
                        <a:rPr lang="en"/>
                        <a:t>13.159281</a:t>
                      </a:r>
                      <a:endParaRPr/>
                    </a:p>
                  </a:txBody>
                  <a:tcPr marT="91425" marB="91425" marR="91425" marL="91425"/>
                </a:tc>
                <a:tc>
                  <a:txBody>
                    <a:bodyPr/>
                    <a:lstStyle/>
                    <a:p>
                      <a:pPr indent="0" lvl="0" marL="0" rtl="0" algn="l">
                        <a:lnSpc>
                          <a:spcPct val="120000"/>
                        </a:lnSpc>
                        <a:spcBef>
                          <a:spcPts val="0"/>
                        </a:spcBef>
                        <a:spcAft>
                          <a:spcPts val="0"/>
                        </a:spcAft>
                        <a:buNone/>
                      </a:pPr>
                      <a:r>
                        <a:rPr lang="en"/>
                        <a:t>16.70597</a:t>
                      </a:r>
                      <a:endParaRPr/>
                    </a:p>
                  </a:txBody>
                  <a:tcPr marT="91425" marB="91425" marR="91425" marL="91425"/>
                </a:tc>
              </a:tr>
            </a:tbl>
          </a:graphicData>
        </a:graphic>
      </p:graphicFrame>
      <p:pic>
        <p:nvPicPr>
          <p:cNvPr id="230" name="Google Shape;230;p31"/>
          <p:cNvPicPr preferRelativeResize="0"/>
          <p:nvPr/>
        </p:nvPicPr>
        <p:blipFill>
          <a:blip r:embed="rId4">
            <a:alphaModFix/>
          </a:blip>
          <a:stretch>
            <a:fillRect/>
          </a:stretch>
        </p:blipFill>
        <p:spPr>
          <a:xfrm>
            <a:off x="1135950" y="882899"/>
            <a:ext cx="6872093" cy="42080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4F1"/>
        </a:solidFill>
      </p:bgPr>
    </p:bg>
    <p:spTree>
      <p:nvGrpSpPr>
        <p:cNvPr id="234" name="Shape 234"/>
        <p:cNvGrpSpPr/>
        <p:nvPr/>
      </p:nvGrpSpPr>
      <p:grpSpPr>
        <a:xfrm>
          <a:off x="0" y="0"/>
          <a:ext cx="0" cy="0"/>
          <a:chOff x="0" y="0"/>
          <a:chExt cx="0" cy="0"/>
        </a:xfrm>
      </p:grpSpPr>
      <p:sp>
        <p:nvSpPr>
          <p:cNvPr id="235" name="Google Shape;235;p32"/>
          <p:cNvSpPr txBox="1"/>
          <p:nvPr/>
        </p:nvSpPr>
        <p:spPr>
          <a:xfrm>
            <a:off x="349825" y="290700"/>
            <a:ext cx="8124900" cy="492600"/>
          </a:xfrm>
          <a:prstGeom prst="rect">
            <a:avLst/>
          </a:prstGeom>
          <a:noFill/>
          <a:ln>
            <a:noFill/>
          </a:ln>
        </p:spPr>
        <p:txBody>
          <a:bodyPr anchorCtr="0" anchor="t" bIns="0" lIns="0" spcFirstLastPara="1" rIns="0" wrap="square" tIns="0">
            <a:spAutoFit/>
          </a:bodyPr>
          <a:lstStyle/>
          <a:p>
            <a:pPr indent="0" lvl="0" marL="0" marR="0" rtl="0" algn="l">
              <a:lnSpc>
                <a:spcPct val="165660"/>
              </a:lnSpc>
              <a:spcBef>
                <a:spcPts val="0"/>
              </a:spcBef>
              <a:spcAft>
                <a:spcPts val="0"/>
              </a:spcAft>
              <a:buNone/>
            </a:pPr>
            <a:r>
              <a:rPr b="1" lang="en" sz="3200">
                <a:latin typeface="Montserrat"/>
                <a:ea typeface="Montserrat"/>
                <a:cs typeface="Montserrat"/>
                <a:sym typeface="Montserrat"/>
              </a:rPr>
              <a:t>Holt-Winter's Exponential Smoothing</a:t>
            </a:r>
            <a:endParaRPr b="1" sz="3200">
              <a:latin typeface="Montserrat"/>
              <a:ea typeface="Montserrat"/>
              <a:cs typeface="Montserrat"/>
              <a:sym typeface="Montserrat"/>
            </a:endParaRPr>
          </a:p>
        </p:txBody>
      </p:sp>
      <p:sp>
        <p:nvSpPr>
          <p:cNvPr id="236" name="Google Shape;236;p32"/>
          <p:cNvSpPr txBox="1"/>
          <p:nvPr/>
        </p:nvSpPr>
        <p:spPr>
          <a:xfrm>
            <a:off x="349825" y="1134575"/>
            <a:ext cx="3237900" cy="37047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2000">
              <a:solidFill>
                <a:schemeClr val="dk1"/>
              </a:solidFill>
              <a:latin typeface="Calibri"/>
              <a:ea typeface="Calibri"/>
              <a:cs typeface="Calibri"/>
              <a:sym typeface="Calibri"/>
            </a:endParaRPr>
          </a:p>
        </p:txBody>
      </p:sp>
      <p:graphicFrame>
        <p:nvGraphicFramePr>
          <p:cNvPr id="237" name="Google Shape;237;p32"/>
          <p:cNvGraphicFramePr/>
          <p:nvPr/>
        </p:nvGraphicFramePr>
        <p:xfrm>
          <a:off x="259650" y="1484425"/>
          <a:ext cx="3000000" cy="3000000"/>
        </p:xfrm>
        <a:graphic>
          <a:graphicData uri="http://schemas.openxmlformats.org/drawingml/2006/table">
            <a:tbl>
              <a:tblPr>
                <a:noFill/>
                <a:tableStyleId>{BDEEADCF-598E-4C89-BE42-B8905072738F}</a:tableStyleId>
              </a:tblPr>
              <a:tblGrid>
                <a:gridCol w="1079300"/>
                <a:gridCol w="1079300"/>
                <a:gridCol w="107930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RMSE</a:t>
                      </a:r>
                      <a:endParaRPr/>
                    </a:p>
                  </a:txBody>
                  <a:tcPr marT="91425" marB="91425" marR="91425" marL="91425"/>
                </a:tc>
                <a:tc>
                  <a:txBody>
                    <a:bodyPr/>
                    <a:lstStyle/>
                    <a:p>
                      <a:pPr indent="0" lvl="0" marL="0" rtl="0" algn="l">
                        <a:spcBef>
                          <a:spcPts val="0"/>
                        </a:spcBef>
                        <a:spcAft>
                          <a:spcPts val="0"/>
                        </a:spcAft>
                        <a:buNone/>
                      </a:pPr>
                      <a:r>
                        <a:rPr lang="en"/>
                        <a:t>MAPE</a:t>
                      </a:r>
                      <a:endParaRPr/>
                    </a:p>
                  </a:txBody>
                  <a:tcPr marT="91425" marB="91425" marR="91425" marL="91425"/>
                </a:tc>
              </a:tr>
              <a:tr h="381000">
                <a:tc>
                  <a:txBody>
                    <a:bodyPr/>
                    <a:lstStyle/>
                    <a:p>
                      <a:pPr indent="0" lvl="0" marL="0" rtl="0" algn="l">
                        <a:spcBef>
                          <a:spcPts val="0"/>
                        </a:spcBef>
                        <a:spcAft>
                          <a:spcPts val="0"/>
                        </a:spcAft>
                        <a:buNone/>
                      </a:pPr>
                      <a:r>
                        <a:rPr lang="en"/>
                        <a:t>Training</a:t>
                      </a:r>
                      <a:endParaRPr/>
                    </a:p>
                  </a:txBody>
                  <a:tcPr marT="91425" marB="91425" marR="91425" marL="91425"/>
                </a:tc>
                <a:tc>
                  <a:txBody>
                    <a:bodyPr/>
                    <a:lstStyle/>
                    <a:p>
                      <a:pPr indent="0" lvl="0" marL="0" rtl="0" algn="l">
                        <a:lnSpc>
                          <a:spcPct val="120000"/>
                        </a:lnSpc>
                        <a:spcBef>
                          <a:spcPts val="0"/>
                        </a:spcBef>
                        <a:spcAft>
                          <a:spcPts val="0"/>
                        </a:spcAft>
                        <a:buNone/>
                      </a:pPr>
                      <a:r>
                        <a:rPr lang="en"/>
                        <a:t>5.759327</a:t>
                      </a:r>
                      <a:endParaRPr/>
                    </a:p>
                  </a:txBody>
                  <a:tcPr marT="91425" marB="91425" marR="91425" marL="91425"/>
                </a:tc>
                <a:tc>
                  <a:txBody>
                    <a:bodyPr/>
                    <a:lstStyle/>
                    <a:p>
                      <a:pPr indent="0" lvl="0" marL="0" rtl="0" algn="l">
                        <a:lnSpc>
                          <a:spcPct val="120000"/>
                        </a:lnSpc>
                        <a:spcBef>
                          <a:spcPts val="0"/>
                        </a:spcBef>
                        <a:spcAft>
                          <a:spcPts val="0"/>
                        </a:spcAft>
                        <a:buNone/>
                      </a:pPr>
                      <a:r>
                        <a:rPr lang="en"/>
                        <a:t>12.20105</a:t>
                      </a:r>
                      <a:endParaRPr/>
                    </a:p>
                  </a:txBody>
                  <a:tcPr marT="91425" marB="91425" marR="91425" marL="91425"/>
                </a:tc>
              </a:tr>
              <a:tr h="381000">
                <a:tc>
                  <a:txBody>
                    <a:bodyPr/>
                    <a:lstStyle/>
                    <a:p>
                      <a:pPr indent="0" lvl="0" marL="0" rtl="0" algn="l">
                        <a:spcBef>
                          <a:spcPts val="0"/>
                        </a:spcBef>
                        <a:spcAft>
                          <a:spcPts val="0"/>
                        </a:spcAft>
                        <a:buNone/>
                      </a:pPr>
                      <a:r>
                        <a:rPr lang="en"/>
                        <a:t>Testing</a:t>
                      </a:r>
                      <a:endParaRPr/>
                    </a:p>
                  </a:txBody>
                  <a:tcPr marT="91425" marB="91425" marR="91425" marL="91425"/>
                </a:tc>
                <a:tc>
                  <a:txBody>
                    <a:bodyPr/>
                    <a:lstStyle/>
                    <a:p>
                      <a:pPr indent="0" lvl="0" marL="0" rtl="0" algn="l">
                        <a:lnSpc>
                          <a:spcPct val="120000"/>
                        </a:lnSpc>
                        <a:spcBef>
                          <a:spcPts val="0"/>
                        </a:spcBef>
                        <a:spcAft>
                          <a:spcPts val="0"/>
                        </a:spcAft>
                        <a:buNone/>
                      </a:pPr>
                      <a:r>
                        <a:rPr lang="en"/>
                        <a:t>8.352767</a:t>
                      </a:r>
                      <a:endParaRPr/>
                    </a:p>
                  </a:txBody>
                  <a:tcPr marT="91425" marB="91425" marR="91425" marL="91425"/>
                </a:tc>
                <a:tc>
                  <a:txBody>
                    <a:bodyPr/>
                    <a:lstStyle/>
                    <a:p>
                      <a:pPr indent="0" lvl="0" marL="0" rtl="0" algn="l">
                        <a:lnSpc>
                          <a:spcPct val="120000"/>
                        </a:lnSpc>
                        <a:spcBef>
                          <a:spcPts val="0"/>
                        </a:spcBef>
                        <a:spcAft>
                          <a:spcPts val="0"/>
                        </a:spcAft>
                        <a:buNone/>
                      </a:pPr>
                      <a:r>
                        <a:rPr lang="en"/>
                        <a:t>12.42509</a:t>
                      </a:r>
                      <a:endParaRPr/>
                    </a:p>
                  </a:txBody>
                  <a:tcPr marT="91425" marB="91425" marR="91425" marL="91425"/>
                </a:tc>
              </a:tr>
            </a:tbl>
          </a:graphicData>
        </a:graphic>
      </p:graphicFrame>
      <p:pic>
        <p:nvPicPr>
          <p:cNvPr id="238" name="Google Shape;238;p32"/>
          <p:cNvPicPr preferRelativeResize="0"/>
          <p:nvPr/>
        </p:nvPicPr>
        <p:blipFill>
          <a:blip r:embed="rId3">
            <a:alphaModFix/>
          </a:blip>
          <a:stretch>
            <a:fillRect/>
          </a:stretch>
        </p:blipFill>
        <p:spPr>
          <a:xfrm>
            <a:off x="3587725" y="1134575"/>
            <a:ext cx="5403877" cy="3306037"/>
          </a:xfrm>
          <a:prstGeom prst="rect">
            <a:avLst/>
          </a:prstGeom>
          <a:noFill/>
          <a:ln>
            <a:noFill/>
          </a:ln>
        </p:spPr>
      </p:pic>
      <p:pic>
        <p:nvPicPr>
          <p:cNvPr id="239" name="Google Shape;239;p32"/>
          <p:cNvPicPr preferRelativeResize="0"/>
          <p:nvPr/>
        </p:nvPicPr>
        <p:blipFill>
          <a:blip r:embed="rId4">
            <a:alphaModFix/>
          </a:blip>
          <a:stretch>
            <a:fillRect/>
          </a:stretch>
        </p:blipFill>
        <p:spPr>
          <a:xfrm>
            <a:off x="865113" y="806825"/>
            <a:ext cx="7094319" cy="4360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4F1"/>
        </a:solidFill>
      </p:bgPr>
    </p:bg>
    <p:spTree>
      <p:nvGrpSpPr>
        <p:cNvPr id="243" name="Shape 243"/>
        <p:cNvGrpSpPr/>
        <p:nvPr/>
      </p:nvGrpSpPr>
      <p:grpSpPr>
        <a:xfrm>
          <a:off x="0" y="0"/>
          <a:ext cx="0" cy="0"/>
          <a:chOff x="0" y="0"/>
          <a:chExt cx="0" cy="0"/>
        </a:xfrm>
      </p:grpSpPr>
      <p:sp>
        <p:nvSpPr>
          <p:cNvPr id="244" name="Google Shape;244;p33"/>
          <p:cNvSpPr txBox="1"/>
          <p:nvPr/>
        </p:nvSpPr>
        <p:spPr>
          <a:xfrm>
            <a:off x="349825" y="290700"/>
            <a:ext cx="8124900" cy="492600"/>
          </a:xfrm>
          <a:prstGeom prst="rect">
            <a:avLst/>
          </a:prstGeom>
          <a:noFill/>
          <a:ln>
            <a:noFill/>
          </a:ln>
        </p:spPr>
        <p:txBody>
          <a:bodyPr anchorCtr="0" anchor="t" bIns="0" lIns="0" spcFirstLastPara="1" rIns="0" wrap="square" tIns="0">
            <a:spAutoFit/>
          </a:bodyPr>
          <a:lstStyle/>
          <a:p>
            <a:pPr indent="0" lvl="0" marL="0" marR="0" rtl="0" algn="l">
              <a:lnSpc>
                <a:spcPct val="165660"/>
              </a:lnSpc>
              <a:spcBef>
                <a:spcPts val="0"/>
              </a:spcBef>
              <a:spcAft>
                <a:spcPts val="0"/>
              </a:spcAft>
              <a:buNone/>
            </a:pPr>
            <a:r>
              <a:rPr b="1" lang="en" sz="3200">
                <a:latin typeface="Montserrat"/>
                <a:ea typeface="Montserrat"/>
                <a:cs typeface="Montserrat"/>
                <a:sym typeface="Montserrat"/>
              </a:rPr>
              <a:t>ARIMA Model</a:t>
            </a:r>
            <a:endParaRPr b="1" sz="3200">
              <a:latin typeface="Montserrat"/>
              <a:ea typeface="Montserrat"/>
              <a:cs typeface="Montserrat"/>
              <a:sym typeface="Montserrat"/>
            </a:endParaRPr>
          </a:p>
        </p:txBody>
      </p:sp>
      <p:sp>
        <p:nvSpPr>
          <p:cNvPr id="245" name="Google Shape;245;p33"/>
          <p:cNvSpPr txBox="1"/>
          <p:nvPr/>
        </p:nvSpPr>
        <p:spPr>
          <a:xfrm>
            <a:off x="349825" y="1134575"/>
            <a:ext cx="3237900" cy="37047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2000">
              <a:solidFill>
                <a:schemeClr val="dk1"/>
              </a:solidFill>
              <a:latin typeface="Calibri"/>
              <a:ea typeface="Calibri"/>
              <a:cs typeface="Calibri"/>
              <a:sym typeface="Calibri"/>
            </a:endParaRPr>
          </a:p>
        </p:txBody>
      </p:sp>
      <p:graphicFrame>
        <p:nvGraphicFramePr>
          <p:cNvPr id="246" name="Google Shape;246;p33"/>
          <p:cNvGraphicFramePr/>
          <p:nvPr/>
        </p:nvGraphicFramePr>
        <p:xfrm>
          <a:off x="259650" y="1484425"/>
          <a:ext cx="3000000" cy="3000000"/>
        </p:xfrm>
        <a:graphic>
          <a:graphicData uri="http://schemas.openxmlformats.org/drawingml/2006/table">
            <a:tbl>
              <a:tblPr>
                <a:noFill/>
                <a:tableStyleId>{BDEEADCF-598E-4C89-BE42-B8905072738F}</a:tableStyleId>
              </a:tblPr>
              <a:tblGrid>
                <a:gridCol w="1079300"/>
                <a:gridCol w="1079300"/>
                <a:gridCol w="107930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RMSE</a:t>
                      </a:r>
                      <a:endParaRPr/>
                    </a:p>
                  </a:txBody>
                  <a:tcPr marT="91425" marB="91425" marR="91425" marL="91425"/>
                </a:tc>
                <a:tc>
                  <a:txBody>
                    <a:bodyPr/>
                    <a:lstStyle/>
                    <a:p>
                      <a:pPr indent="0" lvl="0" marL="0" rtl="0" algn="l">
                        <a:spcBef>
                          <a:spcPts val="0"/>
                        </a:spcBef>
                        <a:spcAft>
                          <a:spcPts val="0"/>
                        </a:spcAft>
                        <a:buNone/>
                      </a:pPr>
                      <a:r>
                        <a:rPr lang="en"/>
                        <a:t>MAPE</a:t>
                      </a:r>
                      <a:endParaRPr/>
                    </a:p>
                  </a:txBody>
                  <a:tcPr marT="91425" marB="91425" marR="91425" marL="91425"/>
                </a:tc>
              </a:tr>
              <a:tr h="381000">
                <a:tc>
                  <a:txBody>
                    <a:bodyPr/>
                    <a:lstStyle/>
                    <a:p>
                      <a:pPr indent="0" lvl="0" marL="0" rtl="0" algn="l">
                        <a:spcBef>
                          <a:spcPts val="0"/>
                        </a:spcBef>
                        <a:spcAft>
                          <a:spcPts val="0"/>
                        </a:spcAft>
                        <a:buNone/>
                      </a:pPr>
                      <a:r>
                        <a:rPr lang="en"/>
                        <a:t>Training</a:t>
                      </a:r>
                      <a:endParaRPr/>
                    </a:p>
                  </a:txBody>
                  <a:tcPr marT="91425" marB="91425" marR="91425" marL="91425"/>
                </a:tc>
                <a:tc>
                  <a:txBody>
                    <a:bodyPr/>
                    <a:lstStyle/>
                    <a:p>
                      <a:pPr indent="0" lvl="0" marL="0" rtl="0" algn="l">
                        <a:lnSpc>
                          <a:spcPct val="120000"/>
                        </a:lnSpc>
                        <a:spcBef>
                          <a:spcPts val="0"/>
                        </a:spcBef>
                        <a:spcAft>
                          <a:spcPts val="0"/>
                        </a:spcAft>
                        <a:buNone/>
                      </a:pPr>
                      <a:r>
                        <a:rPr lang="en"/>
                        <a:t>5.897617</a:t>
                      </a:r>
                      <a:endParaRPr/>
                    </a:p>
                  </a:txBody>
                  <a:tcPr marT="91425" marB="91425" marR="91425" marL="91425"/>
                </a:tc>
                <a:tc>
                  <a:txBody>
                    <a:bodyPr/>
                    <a:lstStyle/>
                    <a:p>
                      <a:pPr indent="0" lvl="0" marL="0" rtl="0" algn="l">
                        <a:lnSpc>
                          <a:spcPct val="120000"/>
                        </a:lnSpc>
                        <a:spcBef>
                          <a:spcPts val="0"/>
                        </a:spcBef>
                        <a:spcAft>
                          <a:spcPts val="0"/>
                        </a:spcAft>
                        <a:buNone/>
                      </a:pPr>
                      <a:r>
                        <a:rPr lang="en"/>
                        <a:t>11.38434</a:t>
                      </a:r>
                      <a:endParaRPr/>
                    </a:p>
                  </a:txBody>
                  <a:tcPr marT="91425" marB="91425" marR="91425" marL="91425"/>
                </a:tc>
              </a:tr>
              <a:tr h="381000">
                <a:tc>
                  <a:txBody>
                    <a:bodyPr/>
                    <a:lstStyle/>
                    <a:p>
                      <a:pPr indent="0" lvl="0" marL="0" rtl="0" algn="l">
                        <a:spcBef>
                          <a:spcPts val="0"/>
                        </a:spcBef>
                        <a:spcAft>
                          <a:spcPts val="0"/>
                        </a:spcAft>
                        <a:buNone/>
                      </a:pPr>
                      <a:r>
                        <a:rPr lang="en"/>
                        <a:t>Testing</a:t>
                      </a:r>
                      <a:endParaRPr/>
                    </a:p>
                  </a:txBody>
                  <a:tcPr marT="91425" marB="91425" marR="91425" marL="91425"/>
                </a:tc>
                <a:tc>
                  <a:txBody>
                    <a:bodyPr/>
                    <a:lstStyle/>
                    <a:p>
                      <a:pPr indent="0" lvl="0" marL="0" rtl="0" algn="l">
                        <a:lnSpc>
                          <a:spcPct val="120000"/>
                        </a:lnSpc>
                        <a:spcBef>
                          <a:spcPts val="0"/>
                        </a:spcBef>
                        <a:spcAft>
                          <a:spcPts val="0"/>
                        </a:spcAft>
                        <a:buNone/>
                      </a:pPr>
                      <a:r>
                        <a:rPr lang="en"/>
                        <a:t>8.638583</a:t>
                      </a:r>
                      <a:endParaRPr/>
                    </a:p>
                  </a:txBody>
                  <a:tcPr marT="91425" marB="91425" marR="91425" marL="91425"/>
                </a:tc>
                <a:tc>
                  <a:txBody>
                    <a:bodyPr/>
                    <a:lstStyle/>
                    <a:p>
                      <a:pPr indent="0" lvl="0" marL="0" rtl="0" algn="l">
                        <a:lnSpc>
                          <a:spcPct val="120000"/>
                        </a:lnSpc>
                        <a:spcBef>
                          <a:spcPts val="0"/>
                        </a:spcBef>
                        <a:spcAft>
                          <a:spcPts val="0"/>
                        </a:spcAft>
                        <a:buNone/>
                      </a:pPr>
                      <a:r>
                        <a:rPr lang="en"/>
                        <a:t>11.36311</a:t>
                      </a:r>
                      <a:endParaRPr/>
                    </a:p>
                  </a:txBody>
                  <a:tcPr marT="91425" marB="91425" marR="91425" marL="91425"/>
                </a:tc>
              </a:tr>
            </a:tbl>
          </a:graphicData>
        </a:graphic>
      </p:graphicFrame>
      <p:pic>
        <p:nvPicPr>
          <p:cNvPr id="247" name="Google Shape;247;p33"/>
          <p:cNvPicPr preferRelativeResize="0"/>
          <p:nvPr/>
        </p:nvPicPr>
        <p:blipFill>
          <a:blip r:embed="rId3">
            <a:alphaModFix/>
          </a:blip>
          <a:stretch>
            <a:fillRect/>
          </a:stretch>
        </p:blipFill>
        <p:spPr>
          <a:xfrm>
            <a:off x="3587725" y="919775"/>
            <a:ext cx="5556274" cy="3410571"/>
          </a:xfrm>
          <a:prstGeom prst="rect">
            <a:avLst/>
          </a:prstGeom>
          <a:noFill/>
          <a:ln>
            <a:noFill/>
          </a:ln>
        </p:spPr>
      </p:pic>
      <p:pic>
        <p:nvPicPr>
          <p:cNvPr id="248" name="Google Shape;248;p33"/>
          <p:cNvPicPr preferRelativeResize="0"/>
          <p:nvPr/>
        </p:nvPicPr>
        <p:blipFill>
          <a:blip r:embed="rId4">
            <a:alphaModFix/>
          </a:blip>
          <a:stretch>
            <a:fillRect/>
          </a:stretch>
        </p:blipFill>
        <p:spPr>
          <a:xfrm>
            <a:off x="842550" y="806825"/>
            <a:ext cx="7139462" cy="43602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